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8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Lato" charset="1" panose="020F0502020204030203"/>
      <p:regular r:id="rId21"/>
    </p:embeddedFont>
    <p:embeddedFont>
      <p:font typeface="Lato Bold" charset="1" panose="020F0502020204030203"/>
      <p:regular r:id="rId22"/>
    </p:embeddedFont>
    <p:embeddedFont>
      <p:font typeface="Arimo Bold" charset="1" panose="020B07040202020202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notesMasters/notesMaster1.xml" Type="http://schemas.openxmlformats.org/officeDocument/2006/relationships/notesMaster"/><Relationship Id="rId19" Target="theme/theme2.xml" Type="http://schemas.openxmlformats.org/officeDocument/2006/relationships/theme"/><Relationship Id="rId2" Target="presProps.xml" Type="http://schemas.openxmlformats.org/officeDocument/2006/relationships/presProps"/><Relationship Id="rId20" Target="notesSlides/notesSlide1.xml" Type="http://schemas.openxmlformats.org/officeDocument/2006/relationships/notes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notesSlides/notesSlide2.xml" Type="http://schemas.openxmlformats.org/officeDocument/2006/relationships/notesSlide"/><Relationship Id="rId25" Target="notesSlides/notesSlide3.xml" Type="http://schemas.openxmlformats.org/officeDocument/2006/relationships/notesSlide"/><Relationship Id="rId26" Target="notesSlides/notesSlide4.xml" Type="http://schemas.openxmlformats.org/officeDocument/2006/relationships/notesSlide"/><Relationship Id="rId27" Target="notesSlides/notesSlide5.xml" Type="http://schemas.openxmlformats.org/officeDocument/2006/relationships/notesSlide"/><Relationship Id="rId28" Target="notesSlides/notesSlide6.xml" Type="http://schemas.openxmlformats.org/officeDocument/2006/relationships/notesSlide"/><Relationship Id="rId29" Target="notesSlides/notesSlide7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8.xml" Type="http://schemas.openxmlformats.org/officeDocument/2006/relationships/notesSlide"/><Relationship Id="rId31" Target="notesSlides/notesSlide9.xml" Type="http://schemas.openxmlformats.org/officeDocument/2006/relationships/notesSlide"/><Relationship Id="rId32" Target="notesSlides/notesSlide10.xml" Type="http://schemas.openxmlformats.org/officeDocument/2006/relationships/notesSlide"/><Relationship Id="rId33" Target="notesSlides/notesSlide11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mp4VwdaA.mp4>
</file>

<file path=ppt/media/VAGmp4b0vAU.mp4>
</file>

<file path=ppt/media/VAGmpyvTcJk.mp4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4.sv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ugo</a:t>
            </a:r>
          </a:p>
          <a:p>
            <a:r>
              <a:rPr lang="en-US"/>
              <a:t/>
            </a:r>
          </a:p>
          <a:p>
            <a:r>
              <a:rPr lang="en-US"/>
              <a:t>2ª Milestone</a:t>
            </a:r>
          </a:p>
          <a:p>
            <a:r>
              <a:rPr lang="en-US"/>
              <a:t/>
            </a:r>
          </a:p>
          <a:p>
            <a:r>
              <a:rPr lang="en-US"/>
              <a:t>Elaboration Phase</a:t>
            </a:r>
          </a:p>
          <a:p>
            <a:r>
              <a:rPr lang="en-US"/>
              <a:t/>
            </a:r>
          </a:p>
          <a:p>
            <a:r>
              <a:rPr lang="en-US"/>
              <a:t>BotBlocker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ângela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ângela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ugo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presença de bots nas redes sociais</a:t>
            </a:r>
          </a:p>
          <a:p>
            <a:r>
              <a:rPr lang="en-US"/>
              <a:t/>
            </a:r>
          </a:p>
          <a:p>
            <a:r>
              <a:rPr lang="en-US"/>
              <a:t>website+extensão</a:t>
            </a:r>
          </a:p>
          <a:p>
            <a:r>
              <a:rPr lang="en-US"/>
              <a:t/>
            </a:r>
          </a:p>
          <a:p>
            <a:r>
              <a:rPr lang="en-US"/>
              <a:t>detectar e bloquear</a:t>
            </a:r>
          </a:p>
          <a:p>
            <a:r>
              <a:rPr lang="en-US"/>
              <a:t/>
            </a:r>
          </a:p>
          <a:p>
            <a:r>
              <a:rPr lang="en-US"/>
              <a:t>eficaz, fácil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ugo</a:t>
            </a:r>
          </a:p>
          <a:p>
            <a:r>
              <a:rPr lang="en-US"/>
              <a:t/>
            </a:r>
          </a:p>
          <a:p>
            <a:r>
              <a:rPr lang="en-US"/>
              <a:t>administrador e verifier</a:t>
            </a:r>
          </a:p>
          <a:p>
            <a:r>
              <a:rPr lang="en-US"/>
              <a:t/>
            </a:r>
          </a:p>
          <a:p>
            <a:r>
              <a:rPr lang="en-US"/>
              <a:t>1. alterar roles, suspender contas ou banir utilizadores</a:t>
            </a:r>
          </a:p>
          <a:p>
            <a:r>
              <a:rPr lang="en-US"/>
              <a:t/>
            </a:r>
          </a:p>
          <a:p>
            <a:r>
              <a:rPr lang="en-US"/>
              <a:t>2. logs de atividades suspeitas (spam voting)</a:t>
            </a:r>
          </a:p>
          <a:p>
            <a:r>
              <a:rPr lang="en-US"/>
              <a:t/>
            </a:r>
          </a:p>
          <a:p>
            <a:r>
              <a:rPr lang="en-US"/>
              <a:t>3. moderar avaliações feitas pela comunidade</a:t>
            </a:r>
          </a:p>
          <a:p>
            <a:r>
              <a:rPr lang="en-US"/>
              <a:t/>
            </a:r>
          </a:p>
          <a:p>
            <a:r>
              <a:rPr lang="en-US"/>
              <a:t>4. selos de "Bot" ou "Humano" (transparência)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ugo</a:t>
            </a:r>
          </a:p>
          <a:p>
            <a:r>
              <a:rPr lang="en-US"/>
              <a:t/>
            </a:r>
          </a:p>
          <a:p>
            <a:r>
              <a:rPr lang="en-US"/>
              <a:t>administrador e verifier</a:t>
            </a:r>
          </a:p>
          <a:p>
            <a:r>
              <a:rPr lang="en-US"/>
              <a:t/>
            </a:r>
          </a:p>
          <a:p>
            <a:r>
              <a:rPr lang="en-US"/>
              <a:t>1. alterar roles, suspender contas ou banir utilizadores</a:t>
            </a:r>
          </a:p>
          <a:p>
            <a:r>
              <a:rPr lang="en-US"/>
              <a:t/>
            </a:r>
          </a:p>
          <a:p>
            <a:r>
              <a:rPr lang="en-US"/>
              <a:t>2. logs de atividades suspeitas (spam voting)</a:t>
            </a:r>
          </a:p>
          <a:p>
            <a:r>
              <a:rPr lang="en-US"/>
              <a:t/>
            </a:r>
          </a:p>
          <a:p>
            <a:r>
              <a:rPr lang="en-US"/>
              <a:t>3. moderar avaliações feitas pela comunidade</a:t>
            </a:r>
          </a:p>
          <a:p>
            <a:r>
              <a:rPr lang="en-US"/>
              <a:t/>
            </a:r>
          </a:p>
          <a:p>
            <a:r>
              <a:rPr lang="en-US"/>
              <a:t>4. selos de "Bot" ou "Humano" (transparência)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ugo</a:t>
            </a:r>
          </a:p>
          <a:p>
            <a:r>
              <a:rPr lang="en-US"/>
              <a:t/>
            </a:r>
          </a:p>
          <a:p>
            <a:r>
              <a:rPr lang="en-US"/>
              <a:t>administrador e verifier</a:t>
            </a:r>
          </a:p>
          <a:p>
            <a:r>
              <a:rPr lang="en-US"/>
              <a:t/>
            </a:r>
          </a:p>
          <a:p>
            <a:r>
              <a:rPr lang="en-US"/>
              <a:t>1. alterar roles, suspender contas ou banir utilizadores</a:t>
            </a:r>
          </a:p>
          <a:p>
            <a:r>
              <a:rPr lang="en-US"/>
              <a:t/>
            </a:r>
          </a:p>
          <a:p>
            <a:r>
              <a:rPr lang="en-US"/>
              <a:t>2. logs de atividades suspeitas (spam voting)</a:t>
            </a:r>
          </a:p>
          <a:p>
            <a:r>
              <a:rPr lang="en-US"/>
              <a:t/>
            </a:r>
          </a:p>
          <a:p>
            <a:r>
              <a:rPr lang="en-US"/>
              <a:t>3. moderar avaliações feitas pela comunidade</a:t>
            </a:r>
          </a:p>
          <a:p>
            <a:r>
              <a:rPr lang="en-US"/>
              <a:t/>
            </a:r>
          </a:p>
          <a:p>
            <a:r>
              <a:rPr lang="en-US"/>
              <a:t>4. selos de "Bot" ou "Humano" (transparência)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ugo</a:t>
            </a:r>
          </a:p>
          <a:p>
            <a:r>
              <a:rPr lang="en-US"/>
              <a:t/>
            </a:r>
          </a:p>
          <a:p>
            <a:r>
              <a:rPr lang="en-US"/>
              <a:t>administrador e verifier</a:t>
            </a:r>
          </a:p>
          <a:p>
            <a:r>
              <a:rPr lang="en-US"/>
              <a:t/>
            </a:r>
          </a:p>
          <a:p>
            <a:r>
              <a:rPr lang="en-US"/>
              <a:t>1. alterar roles, suspender contas ou banir utilizadores</a:t>
            </a:r>
          </a:p>
          <a:p>
            <a:r>
              <a:rPr lang="en-US"/>
              <a:t/>
            </a:r>
          </a:p>
          <a:p>
            <a:r>
              <a:rPr lang="en-US"/>
              <a:t>2. logs de atividades suspeitas (spam voting)</a:t>
            </a:r>
          </a:p>
          <a:p>
            <a:r>
              <a:rPr lang="en-US"/>
              <a:t/>
            </a:r>
          </a:p>
          <a:p>
            <a:r>
              <a:rPr lang="en-US"/>
              <a:t>3. moderar avaliações feitas pela comunidade</a:t>
            </a:r>
          </a:p>
          <a:p>
            <a:r>
              <a:rPr lang="en-US"/>
              <a:t/>
            </a:r>
          </a:p>
          <a:p>
            <a:r>
              <a:rPr lang="en-US"/>
              <a:t>4. selos de "Bot" ou "Humano" (transparência)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ugo</a:t>
            </a:r>
          </a:p>
          <a:p>
            <a:r>
              <a:rPr lang="en-US"/>
              <a:t/>
            </a:r>
          </a:p>
          <a:p>
            <a:r>
              <a:rPr lang="en-US"/>
              <a:t>administrador e verifier</a:t>
            </a:r>
          </a:p>
          <a:p>
            <a:r>
              <a:rPr lang="en-US"/>
              <a:t/>
            </a:r>
          </a:p>
          <a:p>
            <a:r>
              <a:rPr lang="en-US"/>
              <a:t>1. alterar roles, suspender contas ou banir utilizadores</a:t>
            </a:r>
          </a:p>
          <a:p>
            <a:r>
              <a:rPr lang="en-US"/>
              <a:t/>
            </a:r>
          </a:p>
          <a:p>
            <a:r>
              <a:rPr lang="en-US"/>
              <a:t>2. logs de atividades suspeitas (spam voting)</a:t>
            </a:r>
          </a:p>
          <a:p>
            <a:r>
              <a:rPr lang="en-US"/>
              <a:t/>
            </a:r>
          </a:p>
          <a:p>
            <a:r>
              <a:rPr lang="en-US"/>
              <a:t>3. moderar avaliações feitas pela comunidade</a:t>
            </a:r>
          </a:p>
          <a:p>
            <a:r>
              <a:rPr lang="en-US"/>
              <a:t/>
            </a:r>
          </a:p>
          <a:p>
            <a:r>
              <a:rPr lang="en-US"/>
              <a:t>4. selos de "Bot" ou "Humano" (transparência)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ângela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5.png" Type="http://schemas.openxmlformats.org/officeDocument/2006/relationships/image"/><Relationship Id="rId8" Target="../media/image6.png" Type="http://schemas.openxmlformats.org/officeDocument/2006/relationships/image"/><Relationship Id="rId9" Target="../media/image7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../media/image31.png" Type="http://schemas.openxmlformats.org/officeDocument/2006/relationships/image"/><Relationship Id="rId5" Target="../media/image32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Relationship Id="rId4" Target="../media/image31.png" Type="http://schemas.openxmlformats.org/officeDocument/2006/relationships/image"/><Relationship Id="rId5" Target="../media/image32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8.png" Type="http://schemas.openxmlformats.org/officeDocument/2006/relationships/image"/><Relationship Id="rId2" Target="../notesSlides/notesSlide11.xml" Type="http://schemas.openxmlformats.org/officeDocument/2006/relationships/notesSlide"/><Relationship Id="rId3" Target="../media/image1.png" Type="http://schemas.openxmlformats.org/officeDocument/2006/relationships/image"/><Relationship Id="rId4" Target="../media/image33.png" Type="http://schemas.openxmlformats.org/officeDocument/2006/relationships/image"/><Relationship Id="rId5" Target="../media/image34.svg" Type="http://schemas.openxmlformats.org/officeDocument/2006/relationships/image"/><Relationship Id="rId6" Target="../media/image35.png" Type="http://schemas.openxmlformats.org/officeDocument/2006/relationships/image"/><Relationship Id="rId7" Target="../media/image36.png" Type="http://schemas.openxmlformats.org/officeDocument/2006/relationships/image"/><Relationship Id="rId8" Target="../media/image37.png" Type="http://schemas.openxmlformats.org/officeDocument/2006/relationships/image"/><Relationship Id="rId9" Target="https://botblocker-pi.github.io/Documentation/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2.png" Type="http://schemas.openxmlformats.org/officeDocument/2006/relationships/image"/><Relationship Id="rId7" Target="../media/image13.png" Type="http://schemas.openxmlformats.org/officeDocument/2006/relationships/image"/><Relationship Id="rId8" Target="../media/image14.png" Type="http://schemas.openxmlformats.org/officeDocument/2006/relationships/image"/><Relationship Id="rId9" Target="../media/image1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2.png" Type="http://schemas.openxmlformats.org/officeDocument/2006/relationships/image"/><Relationship Id="rId11" Target="../media/image23.png" Type="http://schemas.openxmlformats.org/officeDocument/2006/relationships/image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18.png" Type="http://schemas.openxmlformats.org/officeDocument/2006/relationships/image"/><Relationship Id="rId7" Target="../media/image19.png" Type="http://schemas.openxmlformats.org/officeDocument/2006/relationships/image"/><Relationship Id="rId8" Target="../media/image20.png" Type="http://schemas.openxmlformats.org/officeDocument/2006/relationships/image"/><Relationship Id="rId9" Target="../media/image2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24.png" Type="http://schemas.openxmlformats.org/officeDocument/2006/relationships/image"/><Relationship Id="rId7" Target="../media/image25.png" Type="http://schemas.openxmlformats.org/officeDocument/2006/relationships/image"/><Relationship Id="rId8" Target="../media/image26.png" Type="http://schemas.openxmlformats.org/officeDocument/2006/relationships/image"/><Relationship Id="rId9" Target="../media/image2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28.jpeg" Type="http://schemas.openxmlformats.org/officeDocument/2006/relationships/image"/><Relationship Id="rId7" Target="../media/VAGmp4VwdaA.mp4" Type="http://schemas.openxmlformats.org/officeDocument/2006/relationships/video"/><Relationship Id="rId8" Target="../media/VAGmp4VwdaA.mp4" Type="http://schemas.microsoft.com/office/2007/relationships/media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29.jpeg" Type="http://schemas.openxmlformats.org/officeDocument/2006/relationships/image"/><Relationship Id="rId7" Target="../media/VAGmpyvTcJk.mp4" Type="http://schemas.openxmlformats.org/officeDocument/2006/relationships/video"/><Relationship Id="rId8" Target="../media/VAGmpyvTcJk.mp4" Type="http://schemas.microsoft.com/office/2007/relationships/media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30.jpeg" Type="http://schemas.openxmlformats.org/officeDocument/2006/relationships/image"/><Relationship Id="rId7" Target="../media/VAGmp4b0vAU.mp4" Type="http://schemas.openxmlformats.org/officeDocument/2006/relationships/video"/><Relationship Id="rId8" Target="../media/VAGmp4b0vAU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7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00100"/>
            <a:ext cx="18288000" cy="11887200"/>
          </a:xfrm>
          <a:custGeom>
            <a:avLst/>
            <a:gdLst/>
            <a:ahLst/>
            <a:cxnLst/>
            <a:rect r="r" b="b" t="t" l="l"/>
            <a:pathLst>
              <a:path h="11887200" w="18288000">
                <a:moveTo>
                  <a:pt x="0" y="0"/>
                </a:moveTo>
                <a:lnTo>
                  <a:pt x="18288000" y="0"/>
                </a:lnTo>
                <a:lnTo>
                  <a:pt x="18288000" y="11887200"/>
                </a:lnTo>
                <a:lnTo>
                  <a:pt x="0" y="11887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10408066">
            <a:off x="-2226672" y="7954075"/>
            <a:ext cx="6168143" cy="0"/>
          </a:xfrm>
          <a:prstGeom prst="line">
            <a:avLst/>
          </a:prstGeom>
          <a:ln cap="rnd" w="19050">
            <a:solidFill>
              <a:srgbClr val="45818E">
                <a:alpha val="4980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4" id="4"/>
          <p:cNvSpPr/>
          <p:nvPr/>
        </p:nvSpPr>
        <p:spPr>
          <a:xfrm rot="10455334">
            <a:off x="-2691680" y="9207625"/>
            <a:ext cx="6722860" cy="0"/>
          </a:xfrm>
          <a:prstGeom prst="line">
            <a:avLst/>
          </a:prstGeom>
          <a:ln cap="rnd" w="19050">
            <a:solidFill>
              <a:srgbClr val="45818E">
                <a:alpha val="4980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5" id="5"/>
          <p:cNvSpPr/>
          <p:nvPr/>
        </p:nvSpPr>
        <p:spPr>
          <a:xfrm rot="10296915">
            <a:off x="-1523010" y="9508675"/>
            <a:ext cx="15999920" cy="0"/>
          </a:xfrm>
          <a:prstGeom prst="line">
            <a:avLst/>
          </a:prstGeom>
          <a:ln cap="rnd" w="19050">
            <a:solidFill>
              <a:srgbClr val="45818E">
                <a:alpha val="4980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6" id="6"/>
          <p:cNvSpPr/>
          <p:nvPr/>
        </p:nvSpPr>
        <p:spPr>
          <a:xfrm rot="9190315">
            <a:off x="5454458" y="10519325"/>
            <a:ext cx="8037184" cy="0"/>
          </a:xfrm>
          <a:prstGeom prst="line">
            <a:avLst/>
          </a:prstGeom>
          <a:ln cap="rnd" w="19050">
            <a:solidFill>
              <a:srgbClr val="45818E">
                <a:alpha val="4980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7" id="7"/>
          <p:cNvSpPr/>
          <p:nvPr/>
        </p:nvSpPr>
        <p:spPr>
          <a:xfrm rot="904845">
            <a:off x="15754942" y="6600275"/>
            <a:ext cx="5360516" cy="0"/>
          </a:xfrm>
          <a:prstGeom prst="line">
            <a:avLst/>
          </a:prstGeom>
          <a:ln cap="rnd" w="19050">
            <a:solidFill>
              <a:srgbClr val="45818E">
                <a:alpha val="4980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8" id="8"/>
          <p:cNvSpPr/>
          <p:nvPr/>
        </p:nvSpPr>
        <p:spPr>
          <a:xfrm rot="4231306">
            <a:off x="16059243" y="7402375"/>
            <a:ext cx="2271714" cy="0"/>
          </a:xfrm>
          <a:prstGeom prst="line">
            <a:avLst/>
          </a:prstGeom>
          <a:ln cap="rnd" w="19050">
            <a:solidFill>
              <a:srgbClr val="45818E">
                <a:alpha val="4980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9" id="9"/>
          <p:cNvSpPr/>
          <p:nvPr/>
        </p:nvSpPr>
        <p:spPr>
          <a:xfrm rot="1176570">
            <a:off x="16429072" y="6278875"/>
            <a:ext cx="4461457" cy="0"/>
          </a:xfrm>
          <a:prstGeom prst="line">
            <a:avLst/>
          </a:prstGeom>
          <a:ln cap="rnd" w="19050">
            <a:solidFill>
              <a:srgbClr val="45818E">
                <a:alpha val="4980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168556" y="4481746"/>
            <a:ext cx="17674890" cy="5436208"/>
          </a:xfrm>
          <a:custGeom>
            <a:avLst/>
            <a:gdLst/>
            <a:ahLst/>
            <a:cxnLst/>
            <a:rect r="r" b="b" t="t" l="l"/>
            <a:pathLst>
              <a:path h="5436208" w="17674890">
                <a:moveTo>
                  <a:pt x="0" y="0"/>
                </a:moveTo>
                <a:lnTo>
                  <a:pt x="17674890" y="0"/>
                </a:lnTo>
                <a:lnTo>
                  <a:pt x="17674890" y="5436208"/>
                </a:lnTo>
                <a:lnTo>
                  <a:pt x="0" y="54362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AutoShape 11" id="11"/>
          <p:cNvSpPr/>
          <p:nvPr/>
        </p:nvSpPr>
        <p:spPr>
          <a:xfrm flipH="true">
            <a:off x="9144000" y="-780927"/>
            <a:ext cx="4465137" cy="4635987"/>
          </a:xfrm>
          <a:prstGeom prst="line">
            <a:avLst/>
          </a:prstGeom>
          <a:ln cap="rnd" w="19050">
            <a:solidFill>
              <a:srgbClr val="45818E">
                <a:alpha val="4980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12" id="12"/>
          <p:cNvSpPr/>
          <p:nvPr/>
        </p:nvSpPr>
        <p:spPr>
          <a:xfrm flipH="true">
            <a:off x="13059100" y="-628527"/>
            <a:ext cx="702437" cy="3750013"/>
          </a:xfrm>
          <a:prstGeom prst="line">
            <a:avLst/>
          </a:prstGeom>
          <a:ln cap="rnd" w="19050">
            <a:solidFill>
              <a:srgbClr val="45818E">
                <a:alpha val="4980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Freeform 13" id="13"/>
          <p:cNvSpPr/>
          <p:nvPr/>
        </p:nvSpPr>
        <p:spPr>
          <a:xfrm flipH="false" flipV="false" rot="0">
            <a:off x="539444" y="3556"/>
            <a:ext cx="17215804" cy="10180398"/>
          </a:xfrm>
          <a:custGeom>
            <a:avLst/>
            <a:gdLst/>
            <a:ahLst/>
            <a:cxnLst/>
            <a:rect r="r" b="b" t="t" l="l"/>
            <a:pathLst>
              <a:path h="10180398" w="17215804">
                <a:moveTo>
                  <a:pt x="0" y="0"/>
                </a:moveTo>
                <a:lnTo>
                  <a:pt x="17215804" y="0"/>
                </a:lnTo>
                <a:lnTo>
                  <a:pt x="17215804" y="10180398"/>
                </a:lnTo>
                <a:lnTo>
                  <a:pt x="0" y="1018039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7182203" y="5904987"/>
            <a:ext cx="8520000" cy="731400"/>
            <a:chOff x="0" y="0"/>
            <a:chExt cx="11360000" cy="9752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360023" cy="975233"/>
            </a:xfrm>
            <a:custGeom>
              <a:avLst/>
              <a:gdLst/>
              <a:ahLst/>
              <a:cxnLst/>
              <a:rect r="r" b="b" t="t" l="l"/>
              <a:pathLst>
                <a:path h="975233" w="11360023">
                  <a:moveTo>
                    <a:pt x="0" y="0"/>
                  </a:moveTo>
                  <a:lnTo>
                    <a:pt x="11360023" y="0"/>
                  </a:lnTo>
                  <a:lnTo>
                    <a:pt x="11360023" y="975233"/>
                  </a:lnTo>
                  <a:lnTo>
                    <a:pt x="0" y="975233"/>
                  </a:lnTo>
                  <a:close/>
                </a:path>
              </a:pathLst>
            </a:custGeom>
            <a:solidFill>
              <a:srgbClr val="566C98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66675"/>
              <a:ext cx="11360000" cy="1041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4416"/>
                </a:lnSpc>
              </a:pPr>
              <a:r>
                <a:rPr lang="en-US" sz="3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Your Voice Matters. Don’t Let AI Drown It Out</a:t>
              </a: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2595322" y="2851425"/>
            <a:ext cx="11682879" cy="4584149"/>
          </a:xfrm>
          <a:custGeom>
            <a:avLst/>
            <a:gdLst/>
            <a:ahLst/>
            <a:cxnLst/>
            <a:rect r="r" b="b" t="t" l="l"/>
            <a:pathLst>
              <a:path h="4584149" w="11682879">
                <a:moveTo>
                  <a:pt x="0" y="0"/>
                </a:moveTo>
                <a:lnTo>
                  <a:pt x="11682879" y="0"/>
                </a:lnTo>
                <a:lnTo>
                  <a:pt x="11682879" y="4584150"/>
                </a:lnTo>
                <a:lnTo>
                  <a:pt x="0" y="458415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77215" r="0" b="-77638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6227879" y="298173"/>
            <a:ext cx="5832241" cy="1461054"/>
            <a:chOff x="0" y="0"/>
            <a:chExt cx="7776322" cy="194807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167839"/>
              <a:ext cx="3164858" cy="1780233"/>
            </a:xfrm>
            <a:custGeom>
              <a:avLst/>
              <a:gdLst/>
              <a:ahLst/>
              <a:cxnLst/>
              <a:rect r="r" b="b" t="t" l="l"/>
              <a:pathLst>
                <a:path h="1780233" w="3164858">
                  <a:moveTo>
                    <a:pt x="0" y="0"/>
                  </a:moveTo>
                  <a:lnTo>
                    <a:pt x="3164858" y="0"/>
                  </a:lnTo>
                  <a:lnTo>
                    <a:pt x="3164858" y="1780232"/>
                  </a:lnTo>
                  <a:lnTo>
                    <a:pt x="0" y="17802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3164858" y="0"/>
              <a:ext cx="4611464" cy="1948071"/>
            </a:xfrm>
            <a:custGeom>
              <a:avLst/>
              <a:gdLst/>
              <a:ahLst/>
              <a:cxnLst/>
              <a:rect r="r" b="b" t="t" l="l"/>
              <a:pathLst>
                <a:path h="1948071" w="4611464">
                  <a:moveTo>
                    <a:pt x="0" y="0"/>
                  </a:moveTo>
                  <a:lnTo>
                    <a:pt x="4611464" y="0"/>
                  </a:lnTo>
                  <a:lnTo>
                    <a:pt x="4611464" y="1948071"/>
                  </a:lnTo>
                  <a:lnTo>
                    <a:pt x="0" y="19480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0" r="-14707" b="0"/>
              </a:stretch>
            </a:blip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028700" y="7565125"/>
            <a:ext cx="3284696" cy="2088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400" b="true">
                <a:solidFill>
                  <a:srgbClr val="566C98"/>
                </a:solidFill>
                <a:latin typeface="Lato Bold"/>
                <a:ea typeface="Lato Bold"/>
                <a:cs typeface="Lato Bold"/>
                <a:sym typeface="Lato Bold"/>
              </a:rPr>
              <a:t>Ângela Ribeiro </a:t>
            </a:r>
            <a:r>
              <a:rPr lang="en-US" sz="2400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(109061)</a:t>
            </a:r>
          </a:p>
          <a:p>
            <a:pPr algn="l">
              <a:lnSpc>
                <a:spcPts val="3312"/>
              </a:lnSpc>
            </a:pPr>
            <a:r>
              <a:rPr lang="en-US" sz="2400" b="true">
                <a:solidFill>
                  <a:srgbClr val="566C98"/>
                </a:solidFill>
                <a:latin typeface="Lato Bold"/>
                <a:ea typeface="Lato Bold"/>
                <a:cs typeface="Lato Bold"/>
                <a:sym typeface="Lato Bold"/>
              </a:rPr>
              <a:t>João Santos </a:t>
            </a:r>
            <a:r>
              <a:rPr lang="en-US" sz="2400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(110555)</a:t>
            </a:r>
          </a:p>
          <a:p>
            <a:pPr algn="l">
              <a:lnSpc>
                <a:spcPts val="3312"/>
              </a:lnSpc>
            </a:pPr>
            <a:r>
              <a:rPr lang="en-US" sz="2400" b="true">
                <a:solidFill>
                  <a:srgbClr val="566C98"/>
                </a:solidFill>
                <a:latin typeface="Lato Bold"/>
                <a:ea typeface="Lato Bold"/>
                <a:cs typeface="Lato Bold"/>
                <a:sym typeface="Lato Bold"/>
              </a:rPr>
              <a:t>João Viegas </a:t>
            </a:r>
            <a:r>
              <a:rPr lang="en-US" sz="2400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(113144)</a:t>
            </a:r>
          </a:p>
          <a:p>
            <a:pPr algn="l">
              <a:lnSpc>
                <a:spcPts val="3312"/>
              </a:lnSpc>
            </a:pPr>
            <a:r>
              <a:rPr lang="en-US" sz="2400" b="true">
                <a:solidFill>
                  <a:srgbClr val="566C98"/>
                </a:solidFill>
                <a:latin typeface="Lato Bold"/>
                <a:ea typeface="Lato Bold"/>
                <a:cs typeface="Lato Bold"/>
                <a:sym typeface="Lato Bold"/>
              </a:rPr>
              <a:t>Hugo Castro </a:t>
            </a:r>
            <a:r>
              <a:rPr lang="en-US" sz="2400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(113889)</a:t>
            </a:r>
          </a:p>
          <a:p>
            <a:pPr algn="l">
              <a:lnSpc>
                <a:spcPts val="3312"/>
              </a:lnSpc>
              <a:spcBef>
                <a:spcPct val="0"/>
              </a:spcBef>
            </a:pPr>
            <a:r>
              <a:rPr lang="en-US" b="true" sz="2400">
                <a:solidFill>
                  <a:srgbClr val="566C98"/>
                </a:solidFill>
                <a:latin typeface="Lato Bold"/>
                <a:ea typeface="Lato Bold"/>
                <a:cs typeface="Lato Bold"/>
                <a:sym typeface="Lato Bold"/>
              </a:rPr>
              <a:t>Ana Rita Silva </a:t>
            </a:r>
            <a:r>
              <a:rPr lang="en-US" sz="2400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(114220)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970768" y="7555600"/>
            <a:ext cx="3424476" cy="1250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400" b="true">
                <a:solidFill>
                  <a:srgbClr val="566C98"/>
                </a:solidFill>
                <a:latin typeface="Lato Bold"/>
                <a:ea typeface="Lato Bold"/>
                <a:cs typeface="Lato Bold"/>
                <a:sym typeface="Lato Bold"/>
              </a:rPr>
              <a:t>Advisors:</a:t>
            </a:r>
          </a:p>
          <a:p>
            <a:pPr algn="l">
              <a:lnSpc>
                <a:spcPts val="3312"/>
              </a:lnSpc>
            </a:pPr>
            <a:r>
              <a:rPr lang="en-US" sz="2400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Prof. João Rafael Almeida</a:t>
            </a:r>
          </a:p>
          <a:p>
            <a:pPr algn="l">
              <a:lnSpc>
                <a:spcPts val="3312"/>
              </a:lnSpc>
              <a:spcBef>
                <a:spcPct val="0"/>
              </a:spcBef>
            </a:pPr>
            <a:r>
              <a:rPr lang="en-US" sz="2400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Vicente Barros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210778" y="6694832"/>
            <a:ext cx="1980803" cy="454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8"/>
              </a:lnSpc>
              <a:spcBef>
                <a:spcPct val="0"/>
              </a:spcBef>
            </a:pPr>
            <a:r>
              <a:rPr lang="en-US" b="true" sz="262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Checkpoint 2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7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00100"/>
            <a:ext cx="18288000" cy="11887200"/>
          </a:xfrm>
          <a:custGeom>
            <a:avLst/>
            <a:gdLst/>
            <a:ahLst/>
            <a:cxnLst/>
            <a:rect r="r" b="b" t="t" l="l"/>
            <a:pathLst>
              <a:path h="11887200" w="18288000">
                <a:moveTo>
                  <a:pt x="0" y="0"/>
                </a:moveTo>
                <a:lnTo>
                  <a:pt x="18288000" y="0"/>
                </a:lnTo>
                <a:lnTo>
                  <a:pt x="18288000" y="11887200"/>
                </a:lnTo>
                <a:lnTo>
                  <a:pt x="0" y="11887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9560332">
            <a:off x="-948223" y="2035801"/>
            <a:ext cx="5226446" cy="0"/>
          </a:xfrm>
          <a:prstGeom prst="line">
            <a:avLst/>
          </a:prstGeom>
          <a:ln cap="rnd" w="19050">
            <a:solidFill>
              <a:srgbClr val="45818E">
                <a:alpha val="3882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4" id="4"/>
          <p:cNvSpPr/>
          <p:nvPr/>
        </p:nvSpPr>
        <p:spPr>
          <a:xfrm rot="10263908">
            <a:off x="-1909533" y="3354001"/>
            <a:ext cx="7002066" cy="0"/>
          </a:xfrm>
          <a:prstGeom prst="line">
            <a:avLst/>
          </a:prstGeom>
          <a:ln cap="rnd" w="19050">
            <a:solidFill>
              <a:srgbClr val="45818E">
                <a:alpha val="3882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5" id="5"/>
          <p:cNvSpPr/>
          <p:nvPr/>
        </p:nvSpPr>
        <p:spPr>
          <a:xfrm rot="2402951">
            <a:off x="15347772" y="5554025"/>
            <a:ext cx="3947656" cy="0"/>
          </a:xfrm>
          <a:prstGeom prst="line">
            <a:avLst/>
          </a:prstGeom>
          <a:ln cap="rnd" w="19050">
            <a:solidFill>
              <a:srgbClr val="45818E">
                <a:alpha val="3882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6" id="6"/>
          <p:cNvSpPr/>
          <p:nvPr/>
        </p:nvSpPr>
        <p:spPr>
          <a:xfrm rot="114674">
            <a:off x="-272052" y="9788525"/>
            <a:ext cx="18341103" cy="0"/>
          </a:xfrm>
          <a:prstGeom prst="line">
            <a:avLst/>
          </a:prstGeom>
          <a:ln cap="rnd" w="19050">
            <a:solidFill>
              <a:srgbClr val="45818E">
                <a:alpha val="3882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7" id="7"/>
          <p:cNvSpPr/>
          <p:nvPr/>
        </p:nvSpPr>
        <p:spPr>
          <a:xfrm rot="10695121">
            <a:off x="-294044" y="9042525"/>
            <a:ext cx="17811188" cy="0"/>
          </a:xfrm>
          <a:prstGeom prst="line">
            <a:avLst/>
          </a:prstGeom>
          <a:ln cap="rnd" w="19050">
            <a:solidFill>
              <a:srgbClr val="45818E">
                <a:alpha val="3882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Freeform 8" id="8"/>
          <p:cNvSpPr/>
          <p:nvPr/>
        </p:nvSpPr>
        <p:spPr>
          <a:xfrm flipH="false" flipV="false" rot="614720">
            <a:off x="17251196" y="7810208"/>
            <a:ext cx="807110" cy="1765198"/>
          </a:xfrm>
          <a:custGeom>
            <a:avLst/>
            <a:gdLst/>
            <a:ahLst/>
            <a:cxnLst/>
            <a:rect r="r" b="b" t="t" l="l"/>
            <a:pathLst>
              <a:path h="1765198" w="807110">
                <a:moveTo>
                  <a:pt x="0" y="0"/>
                </a:moveTo>
                <a:lnTo>
                  <a:pt x="807110" y="0"/>
                </a:lnTo>
                <a:lnTo>
                  <a:pt x="807110" y="1765198"/>
                </a:lnTo>
                <a:lnTo>
                  <a:pt x="0" y="17651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6431838" y="1401601"/>
            <a:ext cx="3813324" cy="19050"/>
          </a:xfrm>
          <a:prstGeom prst="line">
            <a:avLst/>
          </a:prstGeom>
          <a:ln cap="rnd" w="19050">
            <a:solidFill>
              <a:srgbClr val="45818E">
                <a:alpha val="3882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10" id="10"/>
          <p:cNvSpPr/>
          <p:nvPr/>
        </p:nvSpPr>
        <p:spPr>
          <a:xfrm>
            <a:off x="15628575" y="4471426"/>
            <a:ext cx="91425" cy="2075850"/>
          </a:xfrm>
          <a:prstGeom prst="line">
            <a:avLst/>
          </a:prstGeom>
          <a:ln cap="rnd" w="19050">
            <a:solidFill>
              <a:srgbClr val="45818E">
                <a:alpha val="3882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11" id="11"/>
          <p:cNvSpPr/>
          <p:nvPr/>
        </p:nvSpPr>
        <p:spPr>
          <a:xfrm>
            <a:off x="9029870" y="7766551"/>
            <a:ext cx="8279660" cy="19050"/>
          </a:xfrm>
          <a:prstGeom prst="line">
            <a:avLst/>
          </a:prstGeom>
          <a:ln cap="rnd" w="19050">
            <a:solidFill>
              <a:srgbClr val="45818E">
                <a:alpha val="3882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12" id="12"/>
          <p:cNvSpPr/>
          <p:nvPr/>
        </p:nvSpPr>
        <p:spPr>
          <a:xfrm rot="8705788">
            <a:off x="6623825" y="1055325"/>
            <a:ext cx="3516451" cy="0"/>
          </a:xfrm>
          <a:prstGeom prst="line">
            <a:avLst/>
          </a:prstGeom>
          <a:ln cap="rnd" w="19050">
            <a:solidFill>
              <a:srgbClr val="45818E">
                <a:alpha val="3882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TextBox 13" id="13"/>
          <p:cNvSpPr txBox="true"/>
          <p:nvPr/>
        </p:nvSpPr>
        <p:spPr>
          <a:xfrm rot="0">
            <a:off x="1531425" y="952900"/>
            <a:ext cx="15225150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39"/>
              </a:lnSpc>
              <a:spcBef>
                <a:spcPct val="0"/>
              </a:spcBef>
            </a:pPr>
            <a:r>
              <a:rPr lang="en-US" b="true" sz="4699">
                <a:solidFill>
                  <a:srgbClr val="566C98"/>
                </a:solidFill>
                <a:latin typeface="Arimo Bold"/>
                <a:ea typeface="Arimo Bold"/>
                <a:cs typeface="Arimo Bold"/>
                <a:sym typeface="Arimo Bold"/>
              </a:rPr>
              <a:t>PROJECT CALENDAR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213836" y="1703912"/>
            <a:ext cx="2719773" cy="3660494"/>
            <a:chOff x="0" y="0"/>
            <a:chExt cx="812800" cy="109393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1093933"/>
            </a:xfrm>
            <a:custGeom>
              <a:avLst/>
              <a:gdLst/>
              <a:ahLst/>
              <a:cxnLst/>
              <a:rect r="r" b="b" t="t" l="l"/>
              <a:pathLst>
                <a:path h="10939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093933"/>
                  </a:lnTo>
                  <a:lnTo>
                    <a:pt x="0" y="1093933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566C98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12800" cy="113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3900032" y="1703912"/>
            <a:ext cx="2719773" cy="3660494"/>
            <a:chOff x="0" y="0"/>
            <a:chExt cx="812800" cy="109393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1093933"/>
            </a:xfrm>
            <a:custGeom>
              <a:avLst/>
              <a:gdLst/>
              <a:ahLst/>
              <a:cxnLst/>
              <a:rect r="r" b="b" t="t" l="l"/>
              <a:pathLst>
                <a:path h="10939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093933"/>
                  </a:lnTo>
                  <a:lnTo>
                    <a:pt x="0" y="1093933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566C98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812800" cy="113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240858" y="1956921"/>
            <a:ext cx="4105350" cy="4033932"/>
            <a:chOff x="0" y="0"/>
            <a:chExt cx="1226878" cy="120553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226878" cy="1205534"/>
            </a:xfrm>
            <a:custGeom>
              <a:avLst/>
              <a:gdLst/>
              <a:ahLst/>
              <a:cxnLst/>
              <a:rect r="r" b="b" t="t" l="l"/>
              <a:pathLst>
                <a:path h="1205534" w="1226878">
                  <a:moveTo>
                    <a:pt x="0" y="0"/>
                  </a:moveTo>
                  <a:lnTo>
                    <a:pt x="1226878" y="0"/>
                  </a:lnTo>
                  <a:lnTo>
                    <a:pt x="1226878" y="1205534"/>
                  </a:lnTo>
                  <a:lnTo>
                    <a:pt x="0" y="120553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566C98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1226878" cy="12436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3677419" y="1862407"/>
            <a:ext cx="3625017" cy="3660494"/>
            <a:chOff x="0" y="0"/>
            <a:chExt cx="1083331" cy="109393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083331" cy="1093933"/>
            </a:xfrm>
            <a:custGeom>
              <a:avLst/>
              <a:gdLst/>
              <a:ahLst/>
              <a:cxnLst/>
              <a:rect r="r" b="b" t="t" l="l"/>
              <a:pathLst>
                <a:path h="1093933" w="1083331">
                  <a:moveTo>
                    <a:pt x="0" y="0"/>
                  </a:moveTo>
                  <a:lnTo>
                    <a:pt x="1083331" y="0"/>
                  </a:lnTo>
                  <a:lnTo>
                    <a:pt x="1083331" y="1093933"/>
                  </a:lnTo>
                  <a:lnTo>
                    <a:pt x="0" y="1093933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566C98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1083331" cy="113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2124896" y="6225169"/>
            <a:ext cx="5206115" cy="3511904"/>
            <a:chOff x="0" y="0"/>
            <a:chExt cx="1555839" cy="1049527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555839" cy="1049527"/>
            </a:xfrm>
            <a:custGeom>
              <a:avLst/>
              <a:gdLst/>
              <a:ahLst/>
              <a:cxnLst/>
              <a:rect r="r" b="b" t="t" l="l"/>
              <a:pathLst>
                <a:path h="1049527" w="1555839">
                  <a:moveTo>
                    <a:pt x="0" y="0"/>
                  </a:moveTo>
                  <a:lnTo>
                    <a:pt x="1555839" y="0"/>
                  </a:lnTo>
                  <a:lnTo>
                    <a:pt x="1555839" y="1049527"/>
                  </a:lnTo>
                  <a:lnTo>
                    <a:pt x="0" y="1049527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566C98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1555839" cy="10876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105357" y="6078673"/>
            <a:ext cx="6435545" cy="3660494"/>
            <a:chOff x="0" y="0"/>
            <a:chExt cx="1923253" cy="1093933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923253" cy="1093933"/>
            </a:xfrm>
            <a:custGeom>
              <a:avLst/>
              <a:gdLst/>
              <a:ahLst/>
              <a:cxnLst/>
              <a:rect r="r" b="b" t="t" l="l"/>
              <a:pathLst>
                <a:path h="1093933" w="1923253">
                  <a:moveTo>
                    <a:pt x="0" y="0"/>
                  </a:moveTo>
                  <a:lnTo>
                    <a:pt x="1923253" y="0"/>
                  </a:lnTo>
                  <a:lnTo>
                    <a:pt x="1923253" y="1093933"/>
                  </a:lnTo>
                  <a:lnTo>
                    <a:pt x="0" y="1093933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566C98"/>
              </a:solidFill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1923253" cy="113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7317646" y="6076578"/>
            <a:ext cx="4835601" cy="3660494"/>
            <a:chOff x="0" y="0"/>
            <a:chExt cx="1445112" cy="1093933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445112" cy="1093933"/>
            </a:xfrm>
            <a:custGeom>
              <a:avLst/>
              <a:gdLst/>
              <a:ahLst/>
              <a:cxnLst/>
              <a:rect r="r" b="b" t="t" l="l"/>
              <a:pathLst>
                <a:path h="1093933" w="1445112">
                  <a:moveTo>
                    <a:pt x="0" y="0"/>
                  </a:moveTo>
                  <a:lnTo>
                    <a:pt x="1445112" y="0"/>
                  </a:lnTo>
                  <a:lnTo>
                    <a:pt x="1445112" y="1093933"/>
                  </a:lnTo>
                  <a:lnTo>
                    <a:pt x="0" y="1093933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566C98"/>
              </a:solidFill>
              <a:prstDash val="solid"/>
              <a:miter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38100"/>
              <a:ext cx="1445112" cy="113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13232924" y="1802910"/>
            <a:ext cx="4105350" cy="4187944"/>
            <a:chOff x="0" y="0"/>
            <a:chExt cx="1226878" cy="125156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226878" cy="1251560"/>
            </a:xfrm>
            <a:custGeom>
              <a:avLst/>
              <a:gdLst/>
              <a:ahLst/>
              <a:cxnLst/>
              <a:rect r="r" b="b" t="t" l="l"/>
              <a:pathLst>
                <a:path h="1251560" w="1226878">
                  <a:moveTo>
                    <a:pt x="0" y="0"/>
                  </a:moveTo>
                  <a:lnTo>
                    <a:pt x="1226878" y="0"/>
                  </a:lnTo>
                  <a:lnTo>
                    <a:pt x="1226878" y="1251560"/>
                  </a:lnTo>
                  <a:lnTo>
                    <a:pt x="0" y="1251560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566C98"/>
              </a:solidFill>
              <a:prstDash val="solid"/>
              <a:miter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0" y="-38100"/>
              <a:ext cx="1226878" cy="12896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1105357" y="2161004"/>
            <a:ext cx="4105350" cy="3660494"/>
            <a:chOff x="0" y="0"/>
            <a:chExt cx="1226878" cy="1093933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1226878" cy="1093933"/>
            </a:xfrm>
            <a:custGeom>
              <a:avLst/>
              <a:gdLst/>
              <a:ahLst/>
              <a:cxnLst/>
              <a:rect r="r" b="b" t="t" l="l"/>
              <a:pathLst>
                <a:path h="1093933" w="1226878">
                  <a:moveTo>
                    <a:pt x="0" y="0"/>
                  </a:moveTo>
                  <a:lnTo>
                    <a:pt x="1226878" y="0"/>
                  </a:lnTo>
                  <a:lnTo>
                    <a:pt x="1226878" y="1093933"/>
                  </a:lnTo>
                  <a:lnTo>
                    <a:pt x="0" y="1093933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566C98"/>
              </a:solidFill>
              <a:prstDash val="solid"/>
              <a:miter/>
            </a:ln>
          </p:spPr>
        </p:sp>
        <p:sp>
          <p:nvSpPr>
            <p:cNvPr name="TextBox 40" id="40"/>
            <p:cNvSpPr txBox="true"/>
            <p:nvPr/>
          </p:nvSpPr>
          <p:spPr>
            <a:xfrm>
              <a:off x="0" y="-38100"/>
              <a:ext cx="1226878" cy="113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41" id="41"/>
          <p:cNvSpPr txBox="true"/>
          <p:nvPr/>
        </p:nvSpPr>
        <p:spPr>
          <a:xfrm rot="0">
            <a:off x="1244440" y="2446023"/>
            <a:ext cx="3937693" cy="2587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87"/>
              </a:lnSpc>
            </a:pPr>
            <a:r>
              <a:rPr lang="en-US" sz="2199" b="true">
                <a:solidFill>
                  <a:srgbClr val="566C98"/>
                </a:solidFill>
                <a:latin typeface="Lato Bold"/>
                <a:ea typeface="Lato Bold"/>
                <a:cs typeface="Lato Bold"/>
                <a:sym typeface="Lato Bold"/>
              </a:rPr>
              <a:t>Project Foundation &amp; Documentation Setup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Use Case Diagram (JC, JV, Â)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GitHub Repository Organization (H)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Setup Documentation Website (AR, H)</a:t>
            </a:r>
          </a:p>
          <a:p>
            <a:pPr algn="l">
              <a:lnSpc>
                <a:spcPts val="2287"/>
              </a:lnSpc>
            </a:pPr>
          </a:p>
        </p:txBody>
      </p:sp>
      <p:grpSp>
        <p:nvGrpSpPr>
          <p:cNvPr name="Group 42" id="42"/>
          <p:cNvGrpSpPr/>
          <p:nvPr/>
        </p:nvGrpSpPr>
        <p:grpSpPr>
          <a:xfrm rot="0">
            <a:off x="5167073" y="2161004"/>
            <a:ext cx="4105350" cy="3660494"/>
            <a:chOff x="0" y="0"/>
            <a:chExt cx="1226878" cy="1093933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1226878" cy="1093933"/>
            </a:xfrm>
            <a:custGeom>
              <a:avLst/>
              <a:gdLst/>
              <a:ahLst/>
              <a:cxnLst/>
              <a:rect r="r" b="b" t="t" l="l"/>
              <a:pathLst>
                <a:path h="1093933" w="1226878">
                  <a:moveTo>
                    <a:pt x="0" y="0"/>
                  </a:moveTo>
                  <a:lnTo>
                    <a:pt x="1226878" y="0"/>
                  </a:lnTo>
                  <a:lnTo>
                    <a:pt x="1226878" y="1093933"/>
                  </a:lnTo>
                  <a:lnTo>
                    <a:pt x="0" y="1093933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566C98"/>
              </a:solidFill>
              <a:prstDash val="solid"/>
              <a:miter/>
            </a:ln>
          </p:spPr>
        </p:sp>
        <p:sp>
          <p:nvSpPr>
            <p:cNvPr name="TextBox 44" id="44"/>
            <p:cNvSpPr txBox="true"/>
            <p:nvPr/>
          </p:nvSpPr>
          <p:spPr>
            <a:xfrm>
              <a:off x="0" y="-38100"/>
              <a:ext cx="1226878" cy="113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45" id="45"/>
          <p:cNvSpPr txBox="true"/>
          <p:nvPr/>
        </p:nvSpPr>
        <p:spPr>
          <a:xfrm rot="0">
            <a:off x="5336795" y="2441018"/>
            <a:ext cx="3722013" cy="3159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87"/>
              </a:lnSpc>
            </a:pPr>
            <a:r>
              <a:rPr lang="en-US" sz="2199" b="true">
                <a:solidFill>
                  <a:srgbClr val="566C98"/>
                </a:solidFill>
                <a:latin typeface="Lato Bold"/>
                <a:ea typeface="Lato Bold"/>
                <a:cs typeface="Lato Bold"/>
                <a:sym typeface="Lato Bold"/>
              </a:rPr>
              <a:t>Project Planning and Framework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Project Calendar Creation (*)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Jira Project Setup (Â)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Project Presentation Preparation (*)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Definition of Context and State of the Art (JV)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High-Level Architecture Design (JC)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9386723" y="2446023"/>
            <a:ext cx="3770001" cy="28736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87"/>
              </a:lnSpc>
            </a:pPr>
            <a:r>
              <a:rPr lang="en-US" sz="2199" b="true">
                <a:solidFill>
                  <a:srgbClr val="566C98"/>
                </a:solidFill>
                <a:latin typeface="Lato Bold"/>
                <a:ea typeface="Lato Bold"/>
                <a:cs typeface="Lato Bold"/>
                <a:sym typeface="Lato Bold"/>
              </a:rPr>
              <a:t>Requirements &amp; UX Design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Requirement Gathering (*)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Functional Requirements (JV)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Non-Functional Requirements (Â)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Define Personas and Scenarios (JC)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Develop the mockups (AR, H)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3441459" y="2473651"/>
            <a:ext cx="3659190" cy="2587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87"/>
              </a:lnSpc>
            </a:pPr>
            <a:r>
              <a:rPr lang="en-US" sz="2199" b="true">
                <a:solidFill>
                  <a:srgbClr val="566C98"/>
                </a:solidFill>
                <a:latin typeface="Lato Bold"/>
                <a:ea typeface="Lato Bold"/>
                <a:cs typeface="Lato Bold"/>
                <a:sym typeface="Lato Bold"/>
              </a:rPr>
              <a:t>System Modeling</a:t>
            </a:r>
          </a:p>
          <a:p>
            <a:pPr algn="l" marL="474978" indent="-237489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Refine the state of the art (JV)</a:t>
            </a:r>
          </a:p>
          <a:p>
            <a:pPr algn="l" marL="474978" indent="-237489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Technological Model (*)</a:t>
            </a:r>
          </a:p>
          <a:p>
            <a:pPr algn="l" marL="474978" indent="-237489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Define the Domain Model (JC)</a:t>
            </a:r>
          </a:p>
          <a:p>
            <a:pPr algn="l" marL="474978" indent="-237489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Make the Deployment Diagram (JC)</a:t>
            </a:r>
          </a:p>
          <a:p>
            <a:pPr algn="l" marL="474978" indent="-237489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Presentation (*)</a:t>
            </a:r>
          </a:p>
        </p:txBody>
      </p:sp>
      <p:grpSp>
        <p:nvGrpSpPr>
          <p:cNvPr name="Group 48" id="48"/>
          <p:cNvGrpSpPr/>
          <p:nvPr/>
        </p:nvGrpSpPr>
        <p:grpSpPr>
          <a:xfrm rot="0">
            <a:off x="1105357" y="1703912"/>
            <a:ext cx="16225654" cy="614170"/>
            <a:chOff x="0" y="0"/>
            <a:chExt cx="4273423" cy="161757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4273423" cy="161757"/>
            </a:xfrm>
            <a:custGeom>
              <a:avLst/>
              <a:gdLst/>
              <a:ahLst/>
              <a:cxnLst/>
              <a:rect r="r" b="b" t="t" l="l"/>
              <a:pathLst>
                <a:path h="161757" w="4273423">
                  <a:moveTo>
                    <a:pt x="0" y="0"/>
                  </a:moveTo>
                  <a:lnTo>
                    <a:pt x="4273423" y="0"/>
                  </a:lnTo>
                  <a:lnTo>
                    <a:pt x="4273423" y="161757"/>
                  </a:lnTo>
                  <a:lnTo>
                    <a:pt x="0" y="161757"/>
                  </a:lnTo>
                  <a:close/>
                </a:path>
              </a:pathLst>
            </a:custGeom>
            <a:solidFill>
              <a:srgbClr val="566C98"/>
            </a:solidFill>
          </p:spPr>
        </p:sp>
        <p:sp>
          <p:nvSpPr>
            <p:cNvPr name="TextBox 50" id="50"/>
            <p:cNvSpPr txBox="true"/>
            <p:nvPr/>
          </p:nvSpPr>
          <p:spPr>
            <a:xfrm>
              <a:off x="0" y="-38100"/>
              <a:ext cx="4273423" cy="1998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1" id="51"/>
          <p:cNvSpPr txBox="true"/>
          <p:nvPr/>
        </p:nvSpPr>
        <p:spPr>
          <a:xfrm rot="0">
            <a:off x="14270134" y="1770231"/>
            <a:ext cx="2147308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04/03 – 10/03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871790" y="1777634"/>
            <a:ext cx="2457084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10/02 - 17/02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6109482" y="1770231"/>
            <a:ext cx="2176639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18/02 - 24/02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0144762" y="1777634"/>
            <a:ext cx="2297543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25/02 - 03/03</a:t>
            </a:r>
          </a:p>
        </p:txBody>
      </p:sp>
      <p:grpSp>
        <p:nvGrpSpPr>
          <p:cNvPr name="Group 55" id="55"/>
          <p:cNvGrpSpPr/>
          <p:nvPr/>
        </p:nvGrpSpPr>
        <p:grpSpPr>
          <a:xfrm rot="0">
            <a:off x="1105357" y="5741240"/>
            <a:ext cx="16225654" cy="614170"/>
            <a:chOff x="0" y="0"/>
            <a:chExt cx="4273423" cy="161757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0" y="0"/>
              <a:ext cx="4273423" cy="161757"/>
            </a:xfrm>
            <a:custGeom>
              <a:avLst/>
              <a:gdLst/>
              <a:ahLst/>
              <a:cxnLst/>
              <a:rect r="r" b="b" t="t" l="l"/>
              <a:pathLst>
                <a:path h="161757" w="4273423">
                  <a:moveTo>
                    <a:pt x="0" y="0"/>
                  </a:moveTo>
                  <a:lnTo>
                    <a:pt x="4273423" y="0"/>
                  </a:lnTo>
                  <a:lnTo>
                    <a:pt x="4273423" y="161757"/>
                  </a:lnTo>
                  <a:lnTo>
                    <a:pt x="0" y="161757"/>
                  </a:lnTo>
                  <a:close/>
                </a:path>
              </a:pathLst>
            </a:custGeom>
            <a:solidFill>
              <a:srgbClr val="566C98"/>
            </a:solidFill>
          </p:spPr>
        </p:sp>
        <p:sp>
          <p:nvSpPr>
            <p:cNvPr name="TextBox 57" id="57"/>
            <p:cNvSpPr txBox="true"/>
            <p:nvPr/>
          </p:nvSpPr>
          <p:spPr>
            <a:xfrm>
              <a:off x="0" y="-38100"/>
              <a:ext cx="4273423" cy="1998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8" id="58"/>
          <p:cNvSpPr txBox="true"/>
          <p:nvPr/>
        </p:nvSpPr>
        <p:spPr>
          <a:xfrm rot="0">
            <a:off x="2817972" y="5814962"/>
            <a:ext cx="2584357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11/03 – 17/03</a:t>
            </a:r>
          </a:p>
        </p:txBody>
      </p:sp>
      <p:sp>
        <p:nvSpPr>
          <p:cNvPr name="TextBox 59" id="59"/>
          <p:cNvSpPr txBox="true"/>
          <p:nvPr/>
        </p:nvSpPr>
        <p:spPr>
          <a:xfrm rot="0">
            <a:off x="1311525" y="6584010"/>
            <a:ext cx="5996595" cy="2587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87"/>
              </a:lnSpc>
            </a:pPr>
            <a:r>
              <a:rPr lang="en-US" sz="2199" b="true">
                <a:solidFill>
                  <a:srgbClr val="566C98"/>
                </a:solidFill>
                <a:latin typeface="Lato Bold"/>
                <a:ea typeface="Lato Bold"/>
                <a:cs typeface="Lato Bold"/>
                <a:sym typeface="Lato Bold"/>
              </a:rPr>
              <a:t>Extension Initiation and Database Setup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Dockerize the project (H)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Database Configuration and Setup (Â, JC)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Extension Initialization and Configuration (Â, JC)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Development of Extension Popup Frontend (AR)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Backend API Implementation for Popup Interaction (JV)</a:t>
            </a:r>
          </a:p>
        </p:txBody>
      </p:sp>
      <p:sp>
        <p:nvSpPr>
          <p:cNvPr name="TextBox 60" id="60"/>
          <p:cNvSpPr txBox="true"/>
          <p:nvPr/>
        </p:nvSpPr>
        <p:spPr>
          <a:xfrm rot="0">
            <a:off x="8577148" y="5814962"/>
            <a:ext cx="2316597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18/03 – 24/03</a:t>
            </a:r>
          </a:p>
        </p:txBody>
      </p:sp>
      <p:sp>
        <p:nvSpPr>
          <p:cNvPr name="TextBox 61" id="61"/>
          <p:cNvSpPr txBox="true"/>
          <p:nvPr/>
        </p:nvSpPr>
        <p:spPr>
          <a:xfrm rot="0">
            <a:off x="7683777" y="6584010"/>
            <a:ext cx="4122587" cy="2587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87"/>
              </a:lnSpc>
            </a:pPr>
            <a:r>
              <a:rPr lang="en-US" sz="2199" b="true">
                <a:solidFill>
                  <a:srgbClr val="566C98"/>
                </a:solidFill>
                <a:latin typeface="Lato Bold"/>
                <a:ea typeface="Lato Bold"/>
                <a:cs typeface="Lato Bold"/>
                <a:sym typeface="Lato Bold"/>
              </a:rPr>
              <a:t>Interface Development &amp; API Integration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Development of the extension interface and the user website (JC, H)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Develop the frontend for the verifier interfaces (AR)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Continue Implementation of RESTful API (JV, Â)</a:t>
            </a:r>
          </a:p>
        </p:txBody>
      </p:sp>
      <p:sp>
        <p:nvSpPr>
          <p:cNvPr name="TextBox 62" id="62"/>
          <p:cNvSpPr txBox="true"/>
          <p:nvPr/>
        </p:nvSpPr>
        <p:spPr>
          <a:xfrm rot="0">
            <a:off x="13346209" y="5814962"/>
            <a:ext cx="2660860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25/03 – 31/03</a:t>
            </a:r>
          </a:p>
        </p:txBody>
      </p:sp>
      <p:sp>
        <p:nvSpPr>
          <p:cNvPr name="TextBox 63" id="63"/>
          <p:cNvSpPr txBox="true"/>
          <p:nvPr/>
        </p:nvSpPr>
        <p:spPr>
          <a:xfrm rot="0">
            <a:off x="12442305" y="6584010"/>
            <a:ext cx="4658344" cy="17306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87"/>
              </a:lnSpc>
            </a:pPr>
            <a:r>
              <a:rPr lang="en-US" sz="2199" b="true">
                <a:solidFill>
                  <a:srgbClr val="566C98"/>
                </a:solidFill>
                <a:latin typeface="Lato Bold"/>
                <a:ea typeface="Lato Bold"/>
                <a:cs typeface="Lato Bold"/>
                <a:sym typeface="Lato Bold"/>
              </a:rPr>
              <a:t>Blocking &amp; Filtering System Development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Develop the block system (JC, H, JV)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Develop the filtering / blacklist management (AR, Â)</a:t>
            </a:r>
          </a:p>
        </p:txBody>
      </p:sp>
      <p:grpSp>
        <p:nvGrpSpPr>
          <p:cNvPr name="Group 64" id="64"/>
          <p:cNvGrpSpPr/>
          <p:nvPr/>
        </p:nvGrpSpPr>
        <p:grpSpPr>
          <a:xfrm rot="0">
            <a:off x="17359362" y="9509851"/>
            <a:ext cx="599659" cy="599659"/>
            <a:chOff x="0" y="0"/>
            <a:chExt cx="812800" cy="812800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66C98"/>
            </a:solidFill>
          </p:spPr>
        </p:sp>
        <p:sp>
          <p:nvSpPr>
            <p:cNvPr name="TextBox 66" id="6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9"/>
                </a:lnSpc>
              </a:pPr>
              <a:r>
                <a:rPr lang="en-US" b="true" sz="1999">
                  <a:solidFill>
                    <a:srgbClr val="FFFFFF"/>
                  </a:solidFill>
                  <a:latin typeface="Lato Bold"/>
                  <a:ea typeface="Lato Bold"/>
                  <a:cs typeface="Lato Bold"/>
                  <a:sym typeface="Lato Bold"/>
                </a:rPr>
                <a:t>10</a:t>
              </a:r>
            </a:p>
          </p:txBody>
        </p:sp>
      </p:grpSp>
    </p:spTree>
  </p:cSld>
  <p:clrMapOvr>
    <a:masterClrMapping/>
  </p:clrMapOvr>
  <p:transition spd="slow">
    <p:fade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7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00100"/>
            <a:ext cx="18288000" cy="11887200"/>
          </a:xfrm>
          <a:custGeom>
            <a:avLst/>
            <a:gdLst/>
            <a:ahLst/>
            <a:cxnLst/>
            <a:rect r="r" b="b" t="t" l="l"/>
            <a:pathLst>
              <a:path h="11887200" w="18288000">
                <a:moveTo>
                  <a:pt x="0" y="0"/>
                </a:moveTo>
                <a:lnTo>
                  <a:pt x="18288000" y="0"/>
                </a:lnTo>
                <a:lnTo>
                  <a:pt x="18288000" y="11887200"/>
                </a:lnTo>
                <a:lnTo>
                  <a:pt x="0" y="11887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9560332">
            <a:off x="-948223" y="2035801"/>
            <a:ext cx="5226446" cy="0"/>
          </a:xfrm>
          <a:prstGeom prst="line">
            <a:avLst/>
          </a:prstGeom>
          <a:ln cap="rnd" w="19050">
            <a:solidFill>
              <a:srgbClr val="45818E">
                <a:alpha val="3882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4" id="4"/>
          <p:cNvSpPr/>
          <p:nvPr/>
        </p:nvSpPr>
        <p:spPr>
          <a:xfrm rot="10263908">
            <a:off x="-1909533" y="3354001"/>
            <a:ext cx="7002066" cy="0"/>
          </a:xfrm>
          <a:prstGeom prst="line">
            <a:avLst/>
          </a:prstGeom>
          <a:ln cap="rnd" w="19050">
            <a:solidFill>
              <a:srgbClr val="45818E">
                <a:alpha val="3882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5" id="5"/>
          <p:cNvSpPr/>
          <p:nvPr/>
        </p:nvSpPr>
        <p:spPr>
          <a:xfrm rot="2402951">
            <a:off x="15347772" y="5554025"/>
            <a:ext cx="3947656" cy="0"/>
          </a:xfrm>
          <a:prstGeom prst="line">
            <a:avLst/>
          </a:prstGeom>
          <a:ln cap="rnd" w="19050">
            <a:solidFill>
              <a:srgbClr val="45818E">
                <a:alpha val="3882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6" id="6"/>
          <p:cNvSpPr/>
          <p:nvPr/>
        </p:nvSpPr>
        <p:spPr>
          <a:xfrm rot="114674">
            <a:off x="-272052" y="9788525"/>
            <a:ext cx="18341103" cy="0"/>
          </a:xfrm>
          <a:prstGeom prst="line">
            <a:avLst/>
          </a:prstGeom>
          <a:ln cap="rnd" w="19050">
            <a:solidFill>
              <a:srgbClr val="45818E">
                <a:alpha val="3882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7" id="7"/>
          <p:cNvSpPr/>
          <p:nvPr/>
        </p:nvSpPr>
        <p:spPr>
          <a:xfrm rot="10695121">
            <a:off x="-294044" y="9042525"/>
            <a:ext cx="17811188" cy="0"/>
          </a:xfrm>
          <a:prstGeom prst="line">
            <a:avLst/>
          </a:prstGeom>
          <a:ln cap="rnd" w="19050">
            <a:solidFill>
              <a:srgbClr val="45818E">
                <a:alpha val="3882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Freeform 8" id="8"/>
          <p:cNvSpPr/>
          <p:nvPr/>
        </p:nvSpPr>
        <p:spPr>
          <a:xfrm flipH="false" flipV="false" rot="614720">
            <a:off x="17251196" y="7810208"/>
            <a:ext cx="807110" cy="1765198"/>
          </a:xfrm>
          <a:custGeom>
            <a:avLst/>
            <a:gdLst/>
            <a:ahLst/>
            <a:cxnLst/>
            <a:rect r="r" b="b" t="t" l="l"/>
            <a:pathLst>
              <a:path h="1765198" w="807110">
                <a:moveTo>
                  <a:pt x="0" y="0"/>
                </a:moveTo>
                <a:lnTo>
                  <a:pt x="807110" y="0"/>
                </a:lnTo>
                <a:lnTo>
                  <a:pt x="807110" y="1765198"/>
                </a:lnTo>
                <a:lnTo>
                  <a:pt x="0" y="17651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6431838" y="1401601"/>
            <a:ext cx="3813324" cy="19050"/>
          </a:xfrm>
          <a:prstGeom prst="line">
            <a:avLst/>
          </a:prstGeom>
          <a:ln cap="rnd" w="19050">
            <a:solidFill>
              <a:srgbClr val="45818E">
                <a:alpha val="3882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10" id="10"/>
          <p:cNvSpPr/>
          <p:nvPr/>
        </p:nvSpPr>
        <p:spPr>
          <a:xfrm>
            <a:off x="15628575" y="4471426"/>
            <a:ext cx="91425" cy="2075850"/>
          </a:xfrm>
          <a:prstGeom prst="line">
            <a:avLst/>
          </a:prstGeom>
          <a:ln cap="rnd" w="19050">
            <a:solidFill>
              <a:srgbClr val="45818E">
                <a:alpha val="3882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11" id="11"/>
          <p:cNvSpPr/>
          <p:nvPr/>
        </p:nvSpPr>
        <p:spPr>
          <a:xfrm>
            <a:off x="9029870" y="7766551"/>
            <a:ext cx="8279660" cy="19050"/>
          </a:xfrm>
          <a:prstGeom prst="line">
            <a:avLst/>
          </a:prstGeom>
          <a:ln cap="rnd" w="19050">
            <a:solidFill>
              <a:srgbClr val="45818E">
                <a:alpha val="3882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12" id="12"/>
          <p:cNvSpPr/>
          <p:nvPr/>
        </p:nvSpPr>
        <p:spPr>
          <a:xfrm rot="8705788">
            <a:off x="6623825" y="1055325"/>
            <a:ext cx="3516451" cy="0"/>
          </a:xfrm>
          <a:prstGeom prst="line">
            <a:avLst/>
          </a:prstGeom>
          <a:ln cap="rnd" w="19050">
            <a:solidFill>
              <a:srgbClr val="45818E">
                <a:alpha val="3882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TextBox 13" id="13"/>
          <p:cNvSpPr txBox="true"/>
          <p:nvPr/>
        </p:nvSpPr>
        <p:spPr>
          <a:xfrm rot="0">
            <a:off x="1531425" y="952900"/>
            <a:ext cx="15225150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39"/>
              </a:lnSpc>
              <a:spcBef>
                <a:spcPct val="0"/>
              </a:spcBef>
            </a:pPr>
            <a:r>
              <a:rPr lang="en-US" b="true" sz="4699">
                <a:solidFill>
                  <a:srgbClr val="566C98"/>
                </a:solidFill>
                <a:latin typeface="Arimo Bold"/>
                <a:ea typeface="Arimo Bold"/>
                <a:cs typeface="Arimo Bold"/>
                <a:sym typeface="Arimo Bold"/>
              </a:rPr>
              <a:t>PROJECT CALENDAR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213836" y="1703912"/>
            <a:ext cx="2719773" cy="3660494"/>
            <a:chOff x="0" y="0"/>
            <a:chExt cx="812800" cy="109393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1093933"/>
            </a:xfrm>
            <a:custGeom>
              <a:avLst/>
              <a:gdLst/>
              <a:ahLst/>
              <a:cxnLst/>
              <a:rect r="r" b="b" t="t" l="l"/>
              <a:pathLst>
                <a:path h="10939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093933"/>
                  </a:lnTo>
                  <a:lnTo>
                    <a:pt x="0" y="1093933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566C98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12800" cy="113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3900032" y="1703912"/>
            <a:ext cx="2719773" cy="3660494"/>
            <a:chOff x="0" y="0"/>
            <a:chExt cx="812800" cy="109393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1093933"/>
            </a:xfrm>
            <a:custGeom>
              <a:avLst/>
              <a:gdLst/>
              <a:ahLst/>
              <a:cxnLst/>
              <a:rect r="r" b="b" t="t" l="l"/>
              <a:pathLst>
                <a:path h="10939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093933"/>
                  </a:lnTo>
                  <a:lnTo>
                    <a:pt x="0" y="1093933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566C98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812800" cy="113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240858" y="1956921"/>
            <a:ext cx="4105350" cy="4033932"/>
            <a:chOff x="0" y="0"/>
            <a:chExt cx="1226878" cy="120553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226878" cy="1205534"/>
            </a:xfrm>
            <a:custGeom>
              <a:avLst/>
              <a:gdLst/>
              <a:ahLst/>
              <a:cxnLst/>
              <a:rect r="r" b="b" t="t" l="l"/>
              <a:pathLst>
                <a:path h="1205534" w="1226878">
                  <a:moveTo>
                    <a:pt x="0" y="0"/>
                  </a:moveTo>
                  <a:lnTo>
                    <a:pt x="1226878" y="0"/>
                  </a:lnTo>
                  <a:lnTo>
                    <a:pt x="1226878" y="1205534"/>
                  </a:lnTo>
                  <a:lnTo>
                    <a:pt x="0" y="120553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566C98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1226878" cy="12436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3677419" y="1862407"/>
            <a:ext cx="3625017" cy="3660494"/>
            <a:chOff x="0" y="0"/>
            <a:chExt cx="1083331" cy="109393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083331" cy="1093933"/>
            </a:xfrm>
            <a:custGeom>
              <a:avLst/>
              <a:gdLst/>
              <a:ahLst/>
              <a:cxnLst/>
              <a:rect r="r" b="b" t="t" l="l"/>
              <a:pathLst>
                <a:path h="1093933" w="1083331">
                  <a:moveTo>
                    <a:pt x="0" y="0"/>
                  </a:moveTo>
                  <a:lnTo>
                    <a:pt x="1083331" y="0"/>
                  </a:lnTo>
                  <a:lnTo>
                    <a:pt x="1083331" y="1093933"/>
                  </a:lnTo>
                  <a:lnTo>
                    <a:pt x="0" y="1093933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566C98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1083331" cy="113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2124896" y="6225169"/>
            <a:ext cx="5206115" cy="3511904"/>
            <a:chOff x="0" y="0"/>
            <a:chExt cx="1555839" cy="1049527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555839" cy="1049527"/>
            </a:xfrm>
            <a:custGeom>
              <a:avLst/>
              <a:gdLst/>
              <a:ahLst/>
              <a:cxnLst/>
              <a:rect r="r" b="b" t="t" l="l"/>
              <a:pathLst>
                <a:path h="1049527" w="1555839">
                  <a:moveTo>
                    <a:pt x="0" y="0"/>
                  </a:moveTo>
                  <a:lnTo>
                    <a:pt x="1555839" y="0"/>
                  </a:lnTo>
                  <a:lnTo>
                    <a:pt x="1555839" y="1049527"/>
                  </a:lnTo>
                  <a:lnTo>
                    <a:pt x="0" y="1049527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566C98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1555839" cy="10876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105357" y="6078673"/>
            <a:ext cx="6435545" cy="3660494"/>
            <a:chOff x="0" y="0"/>
            <a:chExt cx="1923253" cy="1093933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923253" cy="1093933"/>
            </a:xfrm>
            <a:custGeom>
              <a:avLst/>
              <a:gdLst/>
              <a:ahLst/>
              <a:cxnLst/>
              <a:rect r="r" b="b" t="t" l="l"/>
              <a:pathLst>
                <a:path h="1093933" w="1923253">
                  <a:moveTo>
                    <a:pt x="0" y="0"/>
                  </a:moveTo>
                  <a:lnTo>
                    <a:pt x="1923253" y="0"/>
                  </a:lnTo>
                  <a:lnTo>
                    <a:pt x="1923253" y="1093933"/>
                  </a:lnTo>
                  <a:lnTo>
                    <a:pt x="0" y="1093933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566C98"/>
              </a:solidFill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1923253" cy="113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7317646" y="6076578"/>
            <a:ext cx="4835601" cy="3660494"/>
            <a:chOff x="0" y="0"/>
            <a:chExt cx="1445112" cy="1093933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445112" cy="1093933"/>
            </a:xfrm>
            <a:custGeom>
              <a:avLst/>
              <a:gdLst/>
              <a:ahLst/>
              <a:cxnLst/>
              <a:rect r="r" b="b" t="t" l="l"/>
              <a:pathLst>
                <a:path h="1093933" w="1445112">
                  <a:moveTo>
                    <a:pt x="0" y="0"/>
                  </a:moveTo>
                  <a:lnTo>
                    <a:pt x="1445112" y="0"/>
                  </a:lnTo>
                  <a:lnTo>
                    <a:pt x="1445112" y="1093933"/>
                  </a:lnTo>
                  <a:lnTo>
                    <a:pt x="0" y="1093933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566C98"/>
              </a:solidFill>
              <a:prstDash val="solid"/>
              <a:miter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38100"/>
              <a:ext cx="1445112" cy="113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13232924" y="1802910"/>
            <a:ext cx="4105350" cy="4187944"/>
            <a:chOff x="0" y="0"/>
            <a:chExt cx="1226878" cy="125156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226878" cy="1251560"/>
            </a:xfrm>
            <a:custGeom>
              <a:avLst/>
              <a:gdLst/>
              <a:ahLst/>
              <a:cxnLst/>
              <a:rect r="r" b="b" t="t" l="l"/>
              <a:pathLst>
                <a:path h="1251560" w="1226878">
                  <a:moveTo>
                    <a:pt x="0" y="0"/>
                  </a:moveTo>
                  <a:lnTo>
                    <a:pt x="1226878" y="0"/>
                  </a:lnTo>
                  <a:lnTo>
                    <a:pt x="1226878" y="1251560"/>
                  </a:lnTo>
                  <a:lnTo>
                    <a:pt x="0" y="1251560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566C98"/>
              </a:solidFill>
              <a:prstDash val="solid"/>
              <a:miter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0" y="-38100"/>
              <a:ext cx="1226878" cy="12896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1105357" y="2161004"/>
            <a:ext cx="4105350" cy="3660494"/>
            <a:chOff x="0" y="0"/>
            <a:chExt cx="1226878" cy="1093933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1226878" cy="1093933"/>
            </a:xfrm>
            <a:custGeom>
              <a:avLst/>
              <a:gdLst/>
              <a:ahLst/>
              <a:cxnLst/>
              <a:rect r="r" b="b" t="t" l="l"/>
              <a:pathLst>
                <a:path h="1093933" w="1226878">
                  <a:moveTo>
                    <a:pt x="0" y="0"/>
                  </a:moveTo>
                  <a:lnTo>
                    <a:pt x="1226878" y="0"/>
                  </a:lnTo>
                  <a:lnTo>
                    <a:pt x="1226878" y="1093933"/>
                  </a:lnTo>
                  <a:lnTo>
                    <a:pt x="0" y="1093933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566C98"/>
              </a:solidFill>
              <a:prstDash val="solid"/>
              <a:miter/>
            </a:ln>
          </p:spPr>
        </p:sp>
        <p:sp>
          <p:nvSpPr>
            <p:cNvPr name="TextBox 40" id="40"/>
            <p:cNvSpPr txBox="true"/>
            <p:nvPr/>
          </p:nvSpPr>
          <p:spPr>
            <a:xfrm>
              <a:off x="0" y="-38100"/>
              <a:ext cx="1226878" cy="113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41" id="41"/>
          <p:cNvSpPr txBox="true"/>
          <p:nvPr/>
        </p:nvSpPr>
        <p:spPr>
          <a:xfrm rot="0">
            <a:off x="1244440" y="2446023"/>
            <a:ext cx="3937693" cy="873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87"/>
              </a:lnSpc>
            </a:pPr>
            <a:r>
              <a:rPr lang="en-US" sz="2199" b="true">
                <a:solidFill>
                  <a:srgbClr val="566C98"/>
                </a:solidFill>
                <a:latin typeface="Lato Bold"/>
                <a:ea typeface="Lato Bold"/>
                <a:cs typeface="Lato Bold"/>
                <a:sym typeface="Lato Bold"/>
              </a:rPr>
              <a:t>Presentation and refinement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Pr</a:t>
            </a: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esentation (*)</a:t>
            </a:r>
          </a:p>
          <a:p>
            <a:pPr algn="l">
              <a:lnSpc>
                <a:spcPts val="2287"/>
              </a:lnSpc>
            </a:pPr>
          </a:p>
        </p:txBody>
      </p:sp>
      <p:grpSp>
        <p:nvGrpSpPr>
          <p:cNvPr name="Group 42" id="42"/>
          <p:cNvGrpSpPr/>
          <p:nvPr/>
        </p:nvGrpSpPr>
        <p:grpSpPr>
          <a:xfrm rot="0">
            <a:off x="5167073" y="2161004"/>
            <a:ext cx="4105350" cy="3660494"/>
            <a:chOff x="0" y="0"/>
            <a:chExt cx="1226878" cy="1093933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1226878" cy="1093933"/>
            </a:xfrm>
            <a:custGeom>
              <a:avLst/>
              <a:gdLst/>
              <a:ahLst/>
              <a:cxnLst/>
              <a:rect r="r" b="b" t="t" l="l"/>
              <a:pathLst>
                <a:path h="1093933" w="1226878">
                  <a:moveTo>
                    <a:pt x="0" y="0"/>
                  </a:moveTo>
                  <a:lnTo>
                    <a:pt x="1226878" y="0"/>
                  </a:lnTo>
                  <a:lnTo>
                    <a:pt x="1226878" y="1093933"/>
                  </a:lnTo>
                  <a:lnTo>
                    <a:pt x="0" y="1093933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566C98"/>
              </a:solidFill>
              <a:prstDash val="solid"/>
              <a:miter/>
            </a:ln>
          </p:spPr>
        </p:sp>
        <p:sp>
          <p:nvSpPr>
            <p:cNvPr name="TextBox 44" id="44"/>
            <p:cNvSpPr txBox="true"/>
            <p:nvPr/>
          </p:nvSpPr>
          <p:spPr>
            <a:xfrm>
              <a:off x="0" y="-38100"/>
              <a:ext cx="1226878" cy="113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45" id="45"/>
          <p:cNvSpPr txBox="true"/>
          <p:nvPr/>
        </p:nvSpPr>
        <p:spPr>
          <a:xfrm rot="0">
            <a:off x="5336795" y="2441018"/>
            <a:ext cx="3722013" cy="873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87"/>
              </a:lnSpc>
            </a:pPr>
            <a:r>
              <a:rPr lang="en-US" b="true" sz="2199">
                <a:solidFill>
                  <a:srgbClr val="566C98"/>
                </a:solidFill>
                <a:latin typeface="Lato Bold"/>
                <a:ea typeface="Lato Bold"/>
                <a:cs typeface="Lato Bold"/>
                <a:sym typeface="Lato Bold"/>
              </a:rPr>
              <a:t>Continue developing the block and blacklist management system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9386723" y="2446023"/>
            <a:ext cx="3770001" cy="5876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87"/>
              </a:lnSpc>
            </a:pPr>
            <a:r>
              <a:rPr lang="en-US" b="true" sz="2199">
                <a:solidFill>
                  <a:srgbClr val="566C98"/>
                </a:solidFill>
                <a:latin typeface="Lato Bold"/>
                <a:ea typeface="Lato Bold"/>
                <a:cs typeface="Lato Bold"/>
                <a:sym typeface="Lato Bold"/>
              </a:rPr>
              <a:t>Finalize the block and blacklist management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3441459" y="2473651"/>
            <a:ext cx="3659190" cy="2016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87"/>
              </a:lnSpc>
            </a:pPr>
            <a:r>
              <a:rPr lang="en-US" sz="2199" b="true">
                <a:solidFill>
                  <a:srgbClr val="566C98"/>
                </a:solidFill>
                <a:latin typeface="Lato Bold"/>
                <a:ea typeface="Lato Bold"/>
                <a:cs typeface="Lato Bold"/>
                <a:sym typeface="Lato Bold"/>
              </a:rPr>
              <a:t>Admin Interface &amp; API Enhancement</a:t>
            </a:r>
          </a:p>
          <a:p>
            <a:pPr algn="l" marL="474978" indent="-237489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Develop the front</a:t>
            </a: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end of the admin interface</a:t>
            </a:r>
          </a:p>
          <a:p>
            <a:pPr algn="l" marL="474978" indent="-237489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Continue Implementation of RESTful API</a:t>
            </a:r>
          </a:p>
          <a:p>
            <a:pPr algn="l">
              <a:lnSpc>
                <a:spcPts val="2287"/>
              </a:lnSpc>
            </a:pPr>
          </a:p>
        </p:txBody>
      </p:sp>
      <p:grpSp>
        <p:nvGrpSpPr>
          <p:cNvPr name="Group 48" id="48"/>
          <p:cNvGrpSpPr/>
          <p:nvPr/>
        </p:nvGrpSpPr>
        <p:grpSpPr>
          <a:xfrm rot="0">
            <a:off x="1105357" y="1703912"/>
            <a:ext cx="16225654" cy="614170"/>
            <a:chOff x="0" y="0"/>
            <a:chExt cx="4273423" cy="161757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4273423" cy="161757"/>
            </a:xfrm>
            <a:custGeom>
              <a:avLst/>
              <a:gdLst/>
              <a:ahLst/>
              <a:cxnLst/>
              <a:rect r="r" b="b" t="t" l="l"/>
              <a:pathLst>
                <a:path h="161757" w="4273423">
                  <a:moveTo>
                    <a:pt x="0" y="0"/>
                  </a:moveTo>
                  <a:lnTo>
                    <a:pt x="4273423" y="0"/>
                  </a:lnTo>
                  <a:lnTo>
                    <a:pt x="4273423" y="161757"/>
                  </a:lnTo>
                  <a:lnTo>
                    <a:pt x="0" y="161757"/>
                  </a:lnTo>
                  <a:close/>
                </a:path>
              </a:pathLst>
            </a:custGeom>
            <a:solidFill>
              <a:srgbClr val="566C98"/>
            </a:solidFill>
          </p:spPr>
        </p:sp>
        <p:sp>
          <p:nvSpPr>
            <p:cNvPr name="TextBox 50" id="50"/>
            <p:cNvSpPr txBox="true"/>
            <p:nvPr/>
          </p:nvSpPr>
          <p:spPr>
            <a:xfrm>
              <a:off x="0" y="-38100"/>
              <a:ext cx="4273423" cy="1998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1" id="51"/>
          <p:cNvSpPr txBox="true"/>
          <p:nvPr/>
        </p:nvSpPr>
        <p:spPr>
          <a:xfrm rot="0">
            <a:off x="14270134" y="1770231"/>
            <a:ext cx="2147308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22/04 – 05/05 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871790" y="1777634"/>
            <a:ext cx="2457084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01/04 – 07/04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6109482" y="1770231"/>
            <a:ext cx="2176639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08/04 – 14/04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0144762" y="1777634"/>
            <a:ext cx="2297543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15/04 – 21/04</a:t>
            </a:r>
          </a:p>
        </p:txBody>
      </p:sp>
      <p:grpSp>
        <p:nvGrpSpPr>
          <p:cNvPr name="Group 55" id="55"/>
          <p:cNvGrpSpPr/>
          <p:nvPr/>
        </p:nvGrpSpPr>
        <p:grpSpPr>
          <a:xfrm rot="0">
            <a:off x="1105357" y="5741240"/>
            <a:ext cx="16225654" cy="614170"/>
            <a:chOff x="0" y="0"/>
            <a:chExt cx="4273423" cy="161757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0" y="0"/>
              <a:ext cx="4273423" cy="161757"/>
            </a:xfrm>
            <a:custGeom>
              <a:avLst/>
              <a:gdLst/>
              <a:ahLst/>
              <a:cxnLst/>
              <a:rect r="r" b="b" t="t" l="l"/>
              <a:pathLst>
                <a:path h="161757" w="4273423">
                  <a:moveTo>
                    <a:pt x="0" y="0"/>
                  </a:moveTo>
                  <a:lnTo>
                    <a:pt x="4273423" y="0"/>
                  </a:lnTo>
                  <a:lnTo>
                    <a:pt x="4273423" y="161757"/>
                  </a:lnTo>
                  <a:lnTo>
                    <a:pt x="0" y="161757"/>
                  </a:lnTo>
                  <a:close/>
                </a:path>
              </a:pathLst>
            </a:custGeom>
            <a:solidFill>
              <a:srgbClr val="566C98"/>
            </a:solidFill>
          </p:spPr>
        </p:sp>
        <p:sp>
          <p:nvSpPr>
            <p:cNvPr name="TextBox 57" id="57"/>
            <p:cNvSpPr txBox="true"/>
            <p:nvPr/>
          </p:nvSpPr>
          <p:spPr>
            <a:xfrm>
              <a:off x="0" y="-38100"/>
              <a:ext cx="4273423" cy="1998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8" id="58"/>
          <p:cNvSpPr txBox="true"/>
          <p:nvPr/>
        </p:nvSpPr>
        <p:spPr>
          <a:xfrm rot="0">
            <a:off x="2817972" y="5814962"/>
            <a:ext cx="2584357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06/05 – 19/05</a:t>
            </a:r>
          </a:p>
        </p:txBody>
      </p:sp>
      <p:sp>
        <p:nvSpPr>
          <p:cNvPr name="TextBox 59" id="59"/>
          <p:cNvSpPr txBox="true"/>
          <p:nvPr/>
        </p:nvSpPr>
        <p:spPr>
          <a:xfrm rot="0">
            <a:off x="1311525" y="6584010"/>
            <a:ext cx="5996595" cy="301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87"/>
              </a:lnSpc>
            </a:pPr>
            <a:r>
              <a:rPr lang="en-US" b="true" sz="2199">
                <a:solidFill>
                  <a:srgbClr val="566C98"/>
                </a:solidFill>
                <a:latin typeface="Lato Bold"/>
                <a:ea typeface="Lato Bold"/>
                <a:cs typeface="Lato Bold"/>
                <a:sym typeface="Lato Bold"/>
              </a:rPr>
              <a:t>Improving upon the filtering techniques</a:t>
            </a:r>
          </a:p>
        </p:txBody>
      </p:sp>
      <p:sp>
        <p:nvSpPr>
          <p:cNvPr name="TextBox 60" id="60"/>
          <p:cNvSpPr txBox="true"/>
          <p:nvPr/>
        </p:nvSpPr>
        <p:spPr>
          <a:xfrm rot="0">
            <a:off x="8577148" y="5814962"/>
            <a:ext cx="2316597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20/05 – 26/05</a:t>
            </a:r>
          </a:p>
        </p:txBody>
      </p:sp>
      <p:sp>
        <p:nvSpPr>
          <p:cNvPr name="TextBox 61" id="61"/>
          <p:cNvSpPr txBox="true"/>
          <p:nvPr/>
        </p:nvSpPr>
        <p:spPr>
          <a:xfrm rot="0">
            <a:off x="7683777" y="6584010"/>
            <a:ext cx="4122587" cy="2016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87"/>
              </a:lnSpc>
            </a:pPr>
            <a:r>
              <a:rPr lang="en-US" sz="2199" b="true">
                <a:solidFill>
                  <a:srgbClr val="566C98"/>
                </a:solidFill>
                <a:latin typeface="Lato Bold"/>
                <a:ea typeface="Lato Bold"/>
                <a:cs typeface="Lato Bold"/>
                <a:sym typeface="Lato Bold"/>
              </a:rPr>
              <a:t>Demo + poster for students@deti &amp; </a:t>
            </a:r>
            <a:r>
              <a:rPr lang="en-US" sz="2199" b="true">
                <a:solidFill>
                  <a:srgbClr val="566C98"/>
                </a:solidFill>
                <a:latin typeface="Lato Bold"/>
                <a:ea typeface="Lato Bold"/>
                <a:cs typeface="Lato Bold"/>
                <a:sym typeface="Lato Bold"/>
              </a:rPr>
              <a:t>video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Poster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Video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Demo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Finish technical report (*)</a:t>
            </a:r>
          </a:p>
          <a:p>
            <a:pPr algn="l">
              <a:lnSpc>
                <a:spcPts val="2287"/>
              </a:lnSpc>
            </a:pPr>
          </a:p>
        </p:txBody>
      </p:sp>
      <p:sp>
        <p:nvSpPr>
          <p:cNvPr name="TextBox 62" id="62"/>
          <p:cNvSpPr txBox="true"/>
          <p:nvPr/>
        </p:nvSpPr>
        <p:spPr>
          <a:xfrm rot="0">
            <a:off x="13346209" y="5814962"/>
            <a:ext cx="2660860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27/05 – 02/06</a:t>
            </a:r>
          </a:p>
        </p:txBody>
      </p:sp>
      <p:sp>
        <p:nvSpPr>
          <p:cNvPr name="TextBox 63" id="63"/>
          <p:cNvSpPr txBox="true"/>
          <p:nvPr/>
        </p:nvSpPr>
        <p:spPr>
          <a:xfrm rot="0">
            <a:off x="12442305" y="6584010"/>
            <a:ext cx="4658344" cy="5876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87"/>
              </a:lnSpc>
            </a:pPr>
            <a:r>
              <a:rPr lang="en-US" sz="2199" b="true">
                <a:solidFill>
                  <a:srgbClr val="566C98"/>
                </a:solidFill>
                <a:latin typeface="Lato Bold"/>
                <a:ea typeface="Lato Bold"/>
                <a:cs typeface="Lato Bold"/>
                <a:sym typeface="Lato Bold"/>
              </a:rPr>
              <a:t>Final presentation</a:t>
            </a:r>
          </a:p>
          <a:p>
            <a:pPr algn="l" marL="474979" indent="-237490" lvl="1">
              <a:lnSpc>
                <a:spcPts val="2287"/>
              </a:lnSpc>
              <a:buFont typeface="Arial"/>
              <a:buChar char="•"/>
            </a:pP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W</a:t>
            </a:r>
            <a:r>
              <a:rPr lang="en-US" sz="2199">
                <a:solidFill>
                  <a:srgbClr val="566C98"/>
                </a:solidFill>
                <a:latin typeface="Lato"/>
                <a:ea typeface="Lato"/>
                <a:cs typeface="Lato"/>
                <a:sym typeface="Lato"/>
              </a:rPr>
              <a:t>ork on presentation (*)</a:t>
            </a:r>
          </a:p>
        </p:txBody>
      </p:sp>
      <p:grpSp>
        <p:nvGrpSpPr>
          <p:cNvPr name="Group 64" id="64"/>
          <p:cNvGrpSpPr/>
          <p:nvPr/>
        </p:nvGrpSpPr>
        <p:grpSpPr>
          <a:xfrm rot="0">
            <a:off x="17359362" y="9509851"/>
            <a:ext cx="599659" cy="599659"/>
            <a:chOff x="0" y="0"/>
            <a:chExt cx="812800" cy="812800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66C98"/>
            </a:solidFill>
          </p:spPr>
        </p:sp>
        <p:sp>
          <p:nvSpPr>
            <p:cNvPr name="TextBox 66" id="6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9"/>
                </a:lnSpc>
              </a:pPr>
              <a:r>
                <a:rPr lang="en-US" b="true" sz="1999">
                  <a:solidFill>
                    <a:srgbClr val="FFFFFF"/>
                  </a:solidFill>
                  <a:latin typeface="Lato Bold"/>
                  <a:ea typeface="Lato Bold"/>
                  <a:cs typeface="Lato Bold"/>
                  <a:sym typeface="Lato Bold"/>
                </a:rPr>
                <a:t>11</a:t>
              </a:r>
            </a:p>
          </p:txBody>
        </p:sp>
      </p:grpSp>
    </p:spTree>
  </p:cSld>
  <p:clrMapOvr>
    <a:masterClrMapping/>
  </p:clrMapOvr>
  <p:transition spd="slow">
    <p:fade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7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00100"/>
            <a:ext cx="18288000" cy="11887200"/>
          </a:xfrm>
          <a:custGeom>
            <a:avLst/>
            <a:gdLst/>
            <a:ahLst/>
            <a:cxnLst/>
            <a:rect r="r" b="b" t="t" l="l"/>
            <a:pathLst>
              <a:path h="11887200" w="18288000">
                <a:moveTo>
                  <a:pt x="0" y="0"/>
                </a:moveTo>
                <a:lnTo>
                  <a:pt x="18288000" y="0"/>
                </a:lnTo>
                <a:lnTo>
                  <a:pt x="18288000" y="11887200"/>
                </a:lnTo>
                <a:lnTo>
                  <a:pt x="0" y="11887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58486" y="3543782"/>
            <a:ext cx="800898" cy="5866290"/>
          </a:xfrm>
          <a:custGeom>
            <a:avLst/>
            <a:gdLst/>
            <a:ahLst/>
            <a:cxnLst/>
            <a:rect r="r" b="b" t="t" l="l"/>
            <a:pathLst>
              <a:path h="5866290" w="800898">
                <a:moveTo>
                  <a:pt x="0" y="0"/>
                </a:moveTo>
                <a:lnTo>
                  <a:pt x="800898" y="0"/>
                </a:lnTo>
                <a:lnTo>
                  <a:pt x="800898" y="5866290"/>
                </a:lnTo>
                <a:lnTo>
                  <a:pt x="0" y="58662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rot="1176570">
            <a:off x="-624128" y="724525"/>
            <a:ext cx="4461457" cy="0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5" id="5"/>
          <p:cNvSpPr/>
          <p:nvPr/>
        </p:nvSpPr>
        <p:spPr>
          <a:xfrm rot="1101336">
            <a:off x="-755634" y="331625"/>
            <a:ext cx="3973469" cy="0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6" id="6"/>
          <p:cNvSpPr/>
          <p:nvPr/>
        </p:nvSpPr>
        <p:spPr>
          <a:xfrm flipH="true">
            <a:off x="11529688" y="-284500"/>
            <a:ext cx="3847571" cy="3440238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7" id="7"/>
          <p:cNvSpPr/>
          <p:nvPr/>
        </p:nvSpPr>
        <p:spPr>
          <a:xfrm>
            <a:off x="12069708" y="1482700"/>
            <a:ext cx="6865406" cy="1913475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1141852" y="1238745"/>
            <a:ext cx="6401460" cy="2880657"/>
          </a:xfrm>
          <a:custGeom>
            <a:avLst/>
            <a:gdLst/>
            <a:ahLst/>
            <a:cxnLst/>
            <a:rect r="r" b="b" t="t" l="l"/>
            <a:pathLst>
              <a:path h="2880657" w="6401460">
                <a:moveTo>
                  <a:pt x="0" y="0"/>
                </a:moveTo>
                <a:lnTo>
                  <a:pt x="6401460" y="0"/>
                </a:lnTo>
                <a:lnTo>
                  <a:pt x="6401460" y="2880657"/>
                </a:lnTo>
                <a:lnTo>
                  <a:pt x="0" y="288065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987858" y="3850446"/>
            <a:ext cx="6164759" cy="3459971"/>
          </a:xfrm>
          <a:custGeom>
            <a:avLst/>
            <a:gdLst/>
            <a:ahLst/>
            <a:cxnLst/>
            <a:rect r="r" b="b" t="t" l="l"/>
            <a:pathLst>
              <a:path h="3459971" w="6164759">
                <a:moveTo>
                  <a:pt x="0" y="0"/>
                </a:moveTo>
                <a:lnTo>
                  <a:pt x="6164759" y="0"/>
                </a:lnTo>
                <a:lnTo>
                  <a:pt x="6164759" y="3459971"/>
                </a:lnTo>
                <a:lnTo>
                  <a:pt x="0" y="345997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115859" y="6768759"/>
            <a:ext cx="5625787" cy="2939474"/>
          </a:xfrm>
          <a:custGeom>
            <a:avLst/>
            <a:gdLst/>
            <a:ahLst/>
            <a:cxnLst/>
            <a:rect r="r" b="b" t="t" l="l"/>
            <a:pathLst>
              <a:path h="2939474" w="5625787">
                <a:moveTo>
                  <a:pt x="0" y="0"/>
                </a:moveTo>
                <a:lnTo>
                  <a:pt x="5625787" y="0"/>
                </a:lnTo>
                <a:lnTo>
                  <a:pt x="5625787" y="2939474"/>
                </a:lnTo>
                <a:lnTo>
                  <a:pt x="0" y="293947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17953" y="1519750"/>
            <a:ext cx="9075750" cy="187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4400"/>
              </a:lnSpc>
            </a:pPr>
            <a:r>
              <a:rPr lang="en-US" b="true" sz="12000">
                <a:solidFill>
                  <a:srgbClr val="566C98"/>
                </a:solidFill>
                <a:latin typeface="Arimo Bold"/>
                <a:ea typeface="Arimo Bold"/>
                <a:cs typeface="Arimo Bold"/>
                <a:sym typeface="Arimo Bold"/>
              </a:rPr>
              <a:t>Thank you!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17953" y="3339025"/>
            <a:ext cx="9075750" cy="478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863"/>
              </a:lnSpc>
            </a:pPr>
            <a:r>
              <a:rPr lang="en-US" sz="2799" u="sng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  <a:hlinkClick r:id="rId9" tooltip="https://botblocker-pi.github.io/Documentation/"/>
              </a:rPr>
              <a:t>https://botblocker-pi.github.io/Documentation/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7340312" y="9509851"/>
            <a:ext cx="599659" cy="599659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66C98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9"/>
                </a:lnSpc>
              </a:pPr>
              <a:r>
                <a:rPr lang="en-US" b="true" sz="1999">
                  <a:solidFill>
                    <a:srgbClr val="FFFFFF"/>
                  </a:solidFill>
                  <a:latin typeface="Lato Bold"/>
                  <a:ea typeface="Lato Bold"/>
                  <a:cs typeface="Lato Bold"/>
                  <a:sym typeface="Lato Bold"/>
                </a:rPr>
                <a:t>12</a:t>
              </a:r>
            </a:p>
          </p:txBody>
        </p:sp>
      </p:grpSp>
      <p:pic>
        <p:nvPicPr>
          <p:cNvPr name="Picture 16" id="16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1591619" y="3920336"/>
            <a:ext cx="5988804" cy="5988804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7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00100"/>
            <a:ext cx="18288000" cy="11887200"/>
          </a:xfrm>
          <a:custGeom>
            <a:avLst/>
            <a:gdLst/>
            <a:ahLst/>
            <a:cxnLst/>
            <a:rect r="r" b="b" t="t" l="l"/>
            <a:pathLst>
              <a:path h="11887200" w="18288000">
                <a:moveTo>
                  <a:pt x="0" y="0"/>
                </a:moveTo>
                <a:lnTo>
                  <a:pt x="18288000" y="0"/>
                </a:lnTo>
                <a:lnTo>
                  <a:pt x="18288000" y="11887200"/>
                </a:lnTo>
                <a:lnTo>
                  <a:pt x="0" y="11887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7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52069">
            <a:off x="15423960" y="-4601849"/>
            <a:ext cx="1211750" cy="8824484"/>
          </a:xfrm>
          <a:custGeom>
            <a:avLst/>
            <a:gdLst/>
            <a:ahLst/>
            <a:cxnLst/>
            <a:rect r="r" b="b" t="t" l="l"/>
            <a:pathLst>
              <a:path h="8824484" w="1211750">
                <a:moveTo>
                  <a:pt x="0" y="0"/>
                </a:moveTo>
                <a:lnTo>
                  <a:pt x="1211750" y="0"/>
                </a:lnTo>
                <a:lnTo>
                  <a:pt x="1211750" y="8824484"/>
                </a:lnTo>
                <a:lnTo>
                  <a:pt x="0" y="8824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-5021518" y="1928867"/>
            <a:ext cx="9411900" cy="1130700"/>
          </a:xfrm>
          <a:prstGeom prst="line">
            <a:avLst/>
          </a:prstGeom>
          <a:ln cap="rnd" w="19050">
            <a:solidFill>
              <a:srgbClr val="45818E">
                <a:alpha val="4980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5" id="5"/>
          <p:cNvSpPr/>
          <p:nvPr/>
        </p:nvSpPr>
        <p:spPr>
          <a:xfrm>
            <a:off x="3606384" y="9406902"/>
            <a:ext cx="8318100" cy="1251300"/>
          </a:xfrm>
          <a:prstGeom prst="line">
            <a:avLst/>
          </a:prstGeom>
          <a:ln cap="rnd" w="19050">
            <a:solidFill>
              <a:srgbClr val="45818E">
                <a:alpha val="49804"/>
              </a:srgbClr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6" id="6"/>
          <p:cNvGrpSpPr/>
          <p:nvPr/>
        </p:nvGrpSpPr>
        <p:grpSpPr>
          <a:xfrm rot="0">
            <a:off x="17359362" y="9509851"/>
            <a:ext cx="599659" cy="59965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66C9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9"/>
                </a:lnSpc>
              </a:pPr>
              <a:r>
                <a:rPr lang="en-US" b="true" sz="1999">
                  <a:solidFill>
                    <a:srgbClr val="FFFFFF"/>
                  </a:solidFill>
                  <a:latin typeface="Lato Bold"/>
                  <a:ea typeface="Lato Bold"/>
                  <a:cs typeface="Lato Bold"/>
                  <a:sym typeface="Lato Bold"/>
                </a:rPr>
                <a:t>2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531425" y="952900"/>
            <a:ext cx="15225150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39"/>
              </a:lnSpc>
              <a:spcBef>
                <a:spcPct val="0"/>
              </a:spcBef>
            </a:pPr>
            <a:r>
              <a:rPr lang="en-US" b="true" sz="4699">
                <a:solidFill>
                  <a:srgbClr val="566C98"/>
                </a:solidFill>
                <a:latin typeface="Arimo Bold"/>
                <a:ea typeface="Arimo Bold"/>
                <a:cs typeface="Arimo Bold"/>
                <a:sym typeface="Arimo Bold"/>
              </a:rPr>
              <a:t>PROJECT OVERVIEW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799350" y="4284654"/>
            <a:ext cx="10689300" cy="19514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44"/>
              </a:lnSpc>
            </a:pPr>
            <a:r>
              <a:rPr lang="en-US" sz="3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BotBlocker is a browser extension and website that uses c</a:t>
            </a:r>
            <a:r>
              <a:rPr lang="en-US" sz="3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ommunity intelligence to identify and block automated social media profiles.</a:t>
            </a:r>
          </a:p>
        </p:txBody>
      </p:sp>
      <p:sp>
        <p:nvSpPr>
          <p:cNvPr name="AutoShape 11" id="11"/>
          <p:cNvSpPr/>
          <p:nvPr/>
        </p:nvSpPr>
        <p:spPr>
          <a:xfrm flipH="true">
            <a:off x="3799350" y="3980591"/>
            <a:ext cx="3378507" cy="0"/>
          </a:xfrm>
          <a:prstGeom prst="line">
            <a:avLst/>
          </a:prstGeom>
          <a:ln cap="rnd" w="66675">
            <a:solidFill>
              <a:srgbClr val="566C9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flipH="true">
            <a:off x="10680997" y="6693652"/>
            <a:ext cx="3378507" cy="0"/>
          </a:xfrm>
          <a:prstGeom prst="line">
            <a:avLst/>
          </a:prstGeom>
          <a:ln cap="rnd" w="66675">
            <a:solidFill>
              <a:srgbClr val="566C9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2145420" y="9267719"/>
            <a:ext cx="2244962" cy="1266051"/>
          </a:xfrm>
          <a:prstGeom prst="line">
            <a:avLst/>
          </a:prstGeom>
          <a:ln cap="rnd" w="19050">
            <a:solidFill>
              <a:srgbClr val="45818E">
                <a:alpha val="49804"/>
              </a:srgbClr>
            </a:solidFill>
            <a:prstDash val="solid"/>
            <a:headEnd type="none" len="sm" w="sm"/>
            <a:tailEnd type="oval" len="lg" w="lg"/>
          </a:ln>
        </p:spPr>
      </p:sp>
    </p:spTree>
  </p:cSld>
  <p:clrMapOvr>
    <a:masterClrMapping/>
  </p:clrMapOvr>
  <p:transition spd="slow">
    <p:fad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7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00100"/>
            <a:ext cx="18288000" cy="11887200"/>
          </a:xfrm>
          <a:custGeom>
            <a:avLst/>
            <a:gdLst/>
            <a:ahLst/>
            <a:cxnLst/>
            <a:rect r="r" b="b" t="t" l="l"/>
            <a:pathLst>
              <a:path h="11887200" w="18288000">
                <a:moveTo>
                  <a:pt x="0" y="0"/>
                </a:moveTo>
                <a:lnTo>
                  <a:pt x="18288000" y="0"/>
                </a:lnTo>
                <a:lnTo>
                  <a:pt x="18288000" y="11887200"/>
                </a:lnTo>
                <a:lnTo>
                  <a:pt x="0" y="11887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227200" y="455000"/>
            <a:ext cx="1765198" cy="807110"/>
          </a:xfrm>
          <a:custGeom>
            <a:avLst/>
            <a:gdLst/>
            <a:ahLst/>
            <a:cxnLst/>
            <a:rect r="r" b="b" t="t" l="l"/>
            <a:pathLst>
              <a:path h="807110" w="1765198">
                <a:moveTo>
                  <a:pt x="0" y="0"/>
                </a:moveTo>
                <a:lnTo>
                  <a:pt x="1765198" y="0"/>
                </a:lnTo>
                <a:lnTo>
                  <a:pt x="1765198" y="807110"/>
                </a:lnTo>
                <a:lnTo>
                  <a:pt x="0" y="8071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13682346" y="-800100"/>
            <a:ext cx="3050504" cy="10559750"/>
          </a:xfrm>
          <a:prstGeom prst="line">
            <a:avLst/>
          </a:prstGeom>
          <a:ln cap="rnd" w="19050">
            <a:solidFill>
              <a:srgbClr val="45818E">
                <a:alpha val="41961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5" id="5"/>
          <p:cNvSpPr/>
          <p:nvPr/>
        </p:nvSpPr>
        <p:spPr>
          <a:xfrm>
            <a:off x="-4615752" y="866583"/>
            <a:ext cx="15995700" cy="10211700"/>
          </a:xfrm>
          <a:prstGeom prst="line">
            <a:avLst/>
          </a:prstGeom>
          <a:ln cap="rnd" w="19050">
            <a:solidFill>
              <a:srgbClr val="45818E">
                <a:alpha val="41961"/>
              </a:srgbClr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6" id="6"/>
          <p:cNvGrpSpPr/>
          <p:nvPr/>
        </p:nvGrpSpPr>
        <p:grpSpPr>
          <a:xfrm rot="0">
            <a:off x="17359362" y="9509851"/>
            <a:ext cx="599659" cy="59965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66C9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9"/>
                </a:lnSpc>
              </a:pPr>
              <a:r>
                <a:rPr lang="en-US" b="true" sz="1999">
                  <a:solidFill>
                    <a:srgbClr val="FFFFFF"/>
                  </a:solidFill>
                  <a:latin typeface="Lato Bold"/>
                  <a:ea typeface="Lato Bold"/>
                  <a:cs typeface="Lato Bold"/>
                  <a:sym typeface="Lato Bold"/>
                </a:rPr>
                <a:t>3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531425" y="952900"/>
            <a:ext cx="15225150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39"/>
              </a:lnSpc>
            </a:pPr>
            <a:r>
              <a:rPr lang="en-US" b="true" sz="4699">
                <a:solidFill>
                  <a:srgbClr val="566C98"/>
                </a:solidFill>
                <a:latin typeface="Arimo Bold"/>
                <a:ea typeface="Arimo Bold"/>
                <a:cs typeface="Arimo Bold"/>
                <a:sym typeface="Arimo Bold"/>
              </a:rPr>
              <a:t>TABLE OF CONTENTS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161933" y="3306711"/>
            <a:ext cx="803457" cy="502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864"/>
              </a:lnSpc>
              <a:spcBef>
                <a:spcPct val="0"/>
              </a:spcBef>
            </a:pPr>
            <a:r>
              <a:rPr lang="en-US" b="true" sz="3220" strike="noStrike" u="non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660963" y="3224061"/>
            <a:ext cx="2385046" cy="562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44"/>
              </a:lnSpc>
            </a:pPr>
            <a:r>
              <a:rPr lang="en-US" b="true" sz="322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Introduction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360506" y="4190004"/>
            <a:ext cx="803457" cy="502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864"/>
              </a:lnSpc>
              <a:spcBef>
                <a:spcPct val="0"/>
              </a:spcBef>
            </a:pPr>
            <a:r>
              <a:rPr lang="en-US" b="true" sz="3220" strike="noStrike" u="non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859543" y="4107408"/>
            <a:ext cx="8067951" cy="562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44"/>
              </a:lnSpc>
              <a:spcBef>
                <a:spcPct val="0"/>
              </a:spcBef>
            </a:pPr>
            <a:r>
              <a:rPr lang="en-US" b="true" sz="322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Previously Implemented Functionalities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161933" y="5073362"/>
            <a:ext cx="803457" cy="502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864"/>
              </a:lnSpc>
              <a:spcBef>
                <a:spcPct val="0"/>
              </a:spcBef>
            </a:pPr>
            <a:r>
              <a:rPr lang="en-US" b="true" sz="3220" strike="noStrike" u="non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660963" y="5025737"/>
            <a:ext cx="4908128" cy="1122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44"/>
              </a:lnSpc>
              <a:spcBef>
                <a:spcPct val="0"/>
              </a:spcBef>
            </a:pPr>
            <a:r>
              <a:rPr lang="en-US" b="true" sz="322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Newly Implemented Functionalities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434330" y="6529427"/>
            <a:ext cx="803457" cy="457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64"/>
              </a:lnSpc>
            </a:pPr>
            <a:r>
              <a:rPr lang="en-US" b="true" sz="322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933366" y="6424346"/>
            <a:ext cx="3782455" cy="562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44"/>
              </a:lnSpc>
              <a:spcBef>
                <a:spcPct val="0"/>
              </a:spcBef>
            </a:pPr>
            <a:r>
              <a:rPr lang="en-US" b="true" sz="322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Project Calendar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7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00100"/>
            <a:ext cx="18288000" cy="11887200"/>
          </a:xfrm>
          <a:custGeom>
            <a:avLst/>
            <a:gdLst/>
            <a:ahLst/>
            <a:cxnLst/>
            <a:rect r="r" b="b" t="t" l="l"/>
            <a:pathLst>
              <a:path h="11887200" w="18288000">
                <a:moveTo>
                  <a:pt x="0" y="0"/>
                </a:moveTo>
                <a:lnTo>
                  <a:pt x="18288000" y="0"/>
                </a:lnTo>
                <a:lnTo>
                  <a:pt x="18288000" y="11887200"/>
                </a:lnTo>
                <a:lnTo>
                  <a:pt x="0" y="11887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155736" y="149434"/>
            <a:ext cx="1211750" cy="8824484"/>
          </a:xfrm>
          <a:custGeom>
            <a:avLst/>
            <a:gdLst/>
            <a:ahLst/>
            <a:cxnLst/>
            <a:rect r="r" b="b" t="t" l="l"/>
            <a:pathLst>
              <a:path h="8824484" w="1211750">
                <a:moveTo>
                  <a:pt x="0" y="0"/>
                </a:moveTo>
                <a:lnTo>
                  <a:pt x="1211750" y="0"/>
                </a:lnTo>
                <a:lnTo>
                  <a:pt x="1211750" y="8824484"/>
                </a:lnTo>
                <a:lnTo>
                  <a:pt x="0" y="88244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rot="411024">
            <a:off x="12336412" y="5755825"/>
            <a:ext cx="9479575" cy="0"/>
          </a:xfrm>
          <a:prstGeom prst="line">
            <a:avLst/>
          </a:prstGeom>
          <a:ln cap="rnd" w="19050">
            <a:solidFill>
              <a:srgbClr val="45818E">
                <a:alpha val="4980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5" id="5"/>
          <p:cNvSpPr/>
          <p:nvPr/>
        </p:nvSpPr>
        <p:spPr>
          <a:xfrm rot="513294">
            <a:off x="13062155" y="6559475"/>
            <a:ext cx="8411691" cy="0"/>
          </a:xfrm>
          <a:prstGeom prst="line">
            <a:avLst/>
          </a:prstGeom>
          <a:ln cap="rnd" w="19050">
            <a:solidFill>
              <a:srgbClr val="45818E">
                <a:alpha val="49804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875400" y="2807450"/>
            <a:ext cx="3205200" cy="3205200"/>
          </a:xfrm>
          <a:custGeom>
            <a:avLst/>
            <a:gdLst/>
            <a:ahLst/>
            <a:cxnLst/>
            <a:rect r="r" b="b" t="t" l="l"/>
            <a:pathLst>
              <a:path h="3205200" w="3205200">
                <a:moveTo>
                  <a:pt x="0" y="0"/>
                </a:moveTo>
                <a:lnTo>
                  <a:pt x="3205200" y="0"/>
                </a:lnTo>
                <a:lnTo>
                  <a:pt x="3205200" y="3205200"/>
                </a:lnTo>
                <a:lnTo>
                  <a:pt x="0" y="32052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396" r="-59358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887874" y="2468752"/>
            <a:ext cx="5821076" cy="3613987"/>
          </a:xfrm>
          <a:custGeom>
            <a:avLst/>
            <a:gdLst/>
            <a:ahLst/>
            <a:cxnLst/>
            <a:rect r="r" b="b" t="t" l="l"/>
            <a:pathLst>
              <a:path h="3613987" w="5821076">
                <a:moveTo>
                  <a:pt x="0" y="0"/>
                </a:moveTo>
                <a:lnTo>
                  <a:pt x="5821076" y="0"/>
                </a:lnTo>
                <a:lnTo>
                  <a:pt x="5821076" y="3613986"/>
                </a:lnTo>
                <a:lnTo>
                  <a:pt x="0" y="361398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-22413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7359362" y="9509851"/>
            <a:ext cx="599659" cy="59965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66C98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9"/>
                </a:lnSpc>
              </a:pPr>
              <a:r>
                <a:rPr lang="en-US" b="true" sz="1999">
                  <a:solidFill>
                    <a:srgbClr val="FFFFFF"/>
                  </a:solidFill>
                  <a:latin typeface="Lato Bold"/>
                  <a:ea typeface="Lato Bold"/>
                  <a:cs typeface="Lato Bold"/>
                  <a:sym typeface="Lato Bold"/>
                </a:rPr>
                <a:t>4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6767736" y="3260767"/>
            <a:ext cx="3461488" cy="2751883"/>
          </a:xfrm>
          <a:custGeom>
            <a:avLst/>
            <a:gdLst/>
            <a:ahLst/>
            <a:cxnLst/>
            <a:rect r="r" b="b" t="t" l="l"/>
            <a:pathLst>
              <a:path h="2751883" w="3461488">
                <a:moveTo>
                  <a:pt x="0" y="0"/>
                </a:moveTo>
                <a:lnTo>
                  <a:pt x="3461488" y="0"/>
                </a:lnTo>
                <a:lnTo>
                  <a:pt x="3461488" y="2751883"/>
                </a:lnTo>
                <a:lnTo>
                  <a:pt x="0" y="275188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531425" y="952900"/>
            <a:ext cx="15225150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39"/>
              </a:lnSpc>
              <a:spcBef>
                <a:spcPct val="0"/>
              </a:spcBef>
            </a:pPr>
            <a:r>
              <a:rPr lang="en-US" b="true" sz="4699">
                <a:solidFill>
                  <a:srgbClr val="566C98"/>
                </a:solidFill>
                <a:latin typeface="Arimo Bold"/>
                <a:ea typeface="Arimo Bold"/>
                <a:cs typeface="Arimo Bold"/>
                <a:sym typeface="Arimo Bold"/>
              </a:rPr>
              <a:t>INTRODUCTION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890625" y="7542501"/>
            <a:ext cx="4167750" cy="1450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63"/>
              </a:lnSpc>
            </a:pPr>
            <a:r>
              <a:rPr lang="en-US" sz="27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Manipulating engagement and spreading misinformation.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770839" y="7542501"/>
            <a:ext cx="4939963" cy="9646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63"/>
              </a:lnSpc>
            </a:pPr>
            <a:r>
              <a:rPr lang="en-US" sz="27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Detect and block interactions with AI profiles.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541200" y="7542501"/>
            <a:ext cx="4167750" cy="9646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63"/>
              </a:lnSpc>
            </a:pPr>
            <a:r>
              <a:rPr lang="en-US" sz="27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Id</a:t>
            </a:r>
            <a:r>
              <a:rPr lang="en-US" sz="27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entifying AI-driven accounts for transparency.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966825" y="6788965"/>
            <a:ext cx="4167750" cy="689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19"/>
              </a:lnSpc>
              <a:spcBef>
                <a:spcPct val="0"/>
              </a:spcBef>
            </a:pPr>
            <a:r>
              <a:rPr lang="en-US" b="true" sz="3999" strike="noStrike" u="non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AI Bots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847033" y="6788965"/>
            <a:ext cx="5017256" cy="689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19"/>
              </a:lnSpc>
              <a:spcBef>
                <a:spcPct val="0"/>
              </a:spcBef>
            </a:pPr>
            <a:r>
              <a:rPr lang="en-US" b="true" sz="3999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Website + Extension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617400" y="6093640"/>
            <a:ext cx="4167750" cy="1384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19"/>
              </a:lnSpc>
              <a:spcBef>
                <a:spcPct val="0"/>
              </a:spcBef>
            </a:pPr>
            <a:r>
              <a:rPr lang="en-US" b="true" sz="3999" strike="noStrike" u="non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Detection</a:t>
            </a:r>
            <a:r>
              <a:rPr lang="en-US" b="true" sz="3999" strike="noStrike" u="non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 and Blocking</a:t>
            </a:r>
          </a:p>
        </p:txBody>
      </p:sp>
    </p:spTree>
  </p:cSld>
  <p:clrMapOvr>
    <a:masterClrMapping/>
  </p:clrMapOvr>
  <p:transition spd="slow">
    <p:fade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7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00100"/>
            <a:ext cx="18288000" cy="11887200"/>
          </a:xfrm>
          <a:custGeom>
            <a:avLst/>
            <a:gdLst/>
            <a:ahLst/>
            <a:cxnLst/>
            <a:rect r="r" b="b" t="t" l="l"/>
            <a:pathLst>
              <a:path h="11887200" w="18288000">
                <a:moveTo>
                  <a:pt x="0" y="0"/>
                </a:moveTo>
                <a:lnTo>
                  <a:pt x="18288000" y="0"/>
                </a:lnTo>
                <a:lnTo>
                  <a:pt x="18288000" y="11887200"/>
                </a:lnTo>
                <a:lnTo>
                  <a:pt x="0" y="11887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1593857" y="520656"/>
            <a:ext cx="9411900" cy="1130700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4" id="4"/>
          <p:cNvSpPr/>
          <p:nvPr/>
        </p:nvSpPr>
        <p:spPr>
          <a:xfrm>
            <a:off x="12332557" y="1264006"/>
            <a:ext cx="8318100" cy="1251300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5" id="5"/>
          <p:cNvSpPr/>
          <p:nvPr/>
        </p:nvSpPr>
        <p:spPr>
          <a:xfrm rot="280235">
            <a:off x="-4061365" y="7176451"/>
            <a:ext cx="9464930" cy="0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6" id="6"/>
          <p:cNvSpPr/>
          <p:nvPr/>
        </p:nvSpPr>
        <p:spPr>
          <a:xfrm rot="513294">
            <a:off x="-3467745" y="7990901"/>
            <a:ext cx="8411691" cy="0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489992" y="246384"/>
            <a:ext cx="17797980" cy="7809484"/>
          </a:xfrm>
          <a:custGeom>
            <a:avLst/>
            <a:gdLst/>
            <a:ahLst/>
            <a:cxnLst/>
            <a:rect r="r" b="b" t="t" l="l"/>
            <a:pathLst>
              <a:path h="7809484" w="17797980">
                <a:moveTo>
                  <a:pt x="0" y="0"/>
                </a:moveTo>
                <a:lnTo>
                  <a:pt x="17797980" y="0"/>
                </a:lnTo>
                <a:lnTo>
                  <a:pt x="17797980" y="7809484"/>
                </a:lnTo>
                <a:lnTo>
                  <a:pt x="0" y="78094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7359362" y="9509851"/>
            <a:ext cx="599659" cy="59965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66C98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9"/>
                </a:lnSpc>
              </a:pPr>
              <a:r>
                <a:rPr lang="en-US" b="true" sz="1999">
                  <a:solidFill>
                    <a:srgbClr val="FFFFFF"/>
                  </a:solidFill>
                  <a:latin typeface="Lato Bold"/>
                  <a:ea typeface="Lato Bold"/>
                  <a:cs typeface="Lato Bold"/>
                  <a:sym typeface="Lato Bold"/>
                </a:rPr>
                <a:t>5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44498" y="1922660"/>
            <a:ext cx="16771638" cy="7913015"/>
            <a:chOff x="0" y="0"/>
            <a:chExt cx="22362183" cy="1055068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448480"/>
              <a:ext cx="5276551" cy="7869817"/>
            </a:xfrm>
            <a:custGeom>
              <a:avLst/>
              <a:gdLst/>
              <a:ahLst/>
              <a:cxnLst/>
              <a:rect r="r" b="b" t="t" l="l"/>
              <a:pathLst>
                <a:path h="7869817" w="5276551">
                  <a:moveTo>
                    <a:pt x="0" y="0"/>
                  </a:moveTo>
                  <a:lnTo>
                    <a:pt x="5276551" y="0"/>
                  </a:lnTo>
                  <a:lnTo>
                    <a:pt x="5276551" y="7869817"/>
                  </a:lnTo>
                  <a:lnTo>
                    <a:pt x="0" y="78698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-2407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2869373" y="6497624"/>
              <a:ext cx="4206872" cy="3612301"/>
            </a:xfrm>
            <a:custGeom>
              <a:avLst/>
              <a:gdLst/>
              <a:ahLst/>
              <a:cxnLst/>
              <a:rect r="r" b="b" t="t" l="l"/>
              <a:pathLst>
                <a:path h="3612301" w="4206872">
                  <a:moveTo>
                    <a:pt x="0" y="0"/>
                  </a:moveTo>
                  <a:lnTo>
                    <a:pt x="4206872" y="0"/>
                  </a:lnTo>
                  <a:lnTo>
                    <a:pt x="4206872" y="3612301"/>
                  </a:lnTo>
                  <a:lnTo>
                    <a:pt x="0" y="36123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6027881" y="0"/>
              <a:ext cx="10873410" cy="5762908"/>
            </a:xfrm>
            <a:custGeom>
              <a:avLst/>
              <a:gdLst/>
              <a:ahLst/>
              <a:cxnLst/>
              <a:rect r="r" b="b" t="t" l="l"/>
              <a:pathLst>
                <a:path h="5762908" w="10873410">
                  <a:moveTo>
                    <a:pt x="0" y="0"/>
                  </a:moveTo>
                  <a:lnTo>
                    <a:pt x="10873410" y="0"/>
                  </a:lnTo>
                  <a:lnTo>
                    <a:pt x="10873410" y="5762908"/>
                  </a:lnTo>
                  <a:lnTo>
                    <a:pt x="0" y="57629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7701574" y="4870478"/>
              <a:ext cx="10153183" cy="1682848"/>
            </a:xfrm>
            <a:custGeom>
              <a:avLst/>
              <a:gdLst/>
              <a:ahLst/>
              <a:cxnLst/>
              <a:rect r="r" b="b" t="t" l="l"/>
              <a:pathLst>
                <a:path h="1682848" w="10153183">
                  <a:moveTo>
                    <a:pt x="0" y="0"/>
                  </a:moveTo>
                  <a:lnTo>
                    <a:pt x="10153183" y="0"/>
                  </a:lnTo>
                  <a:lnTo>
                    <a:pt x="10153183" y="1682848"/>
                  </a:lnTo>
                  <a:lnTo>
                    <a:pt x="0" y="16828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0" r="0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7574554" y="6800950"/>
              <a:ext cx="9676738" cy="3749736"/>
            </a:xfrm>
            <a:custGeom>
              <a:avLst/>
              <a:gdLst/>
              <a:ahLst/>
              <a:cxnLst/>
              <a:rect r="r" b="b" t="t" l="l"/>
              <a:pathLst>
                <a:path h="3749736" w="9676738">
                  <a:moveTo>
                    <a:pt x="0" y="0"/>
                  </a:moveTo>
                  <a:lnTo>
                    <a:pt x="9676737" y="0"/>
                  </a:lnTo>
                  <a:lnTo>
                    <a:pt x="9676737" y="3749736"/>
                  </a:lnTo>
                  <a:lnTo>
                    <a:pt x="0" y="37497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8056650" y="1387172"/>
              <a:ext cx="4305534" cy="4780068"/>
            </a:xfrm>
            <a:custGeom>
              <a:avLst/>
              <a:gdLst/>
              <a:ahLst/>
              <a:cxnLst/>
              <a:rect r="r" b="b" t="t" l="l"/>
              <a:pathLst>
                <a:path h="4780068" w="4305534">
                  <a:moveTo>
                    <a:pt x="0" y="0"/>
                  </a:moveTo>
                  <a:lnTo>
                    <a:pt x="4305533" y="0"/>
                  </a:lnTo>
                  <a:lnTo>
                    <a:pt x="4305533" y="4780068"/>
                  </a:lnTo>
                  <a:lnTo>
                    <a:pt x="0" y="47800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 l="0" t="0" r="0" b="0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531425" y="952900"/>
            <a:ext cx="15225150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39"/>
              </a:lnSpc>
              <a:spcBef>
                <a:spcPct val="0"/>
              </a:spcBef>
            </a:pPr>
            <a:r>
              <a:rPr lang="en-US" b="true" sz="4699">
                <a:solidFill>
                  <a:srgbClr val="566C98"/>
                </a:solidFill>
                <a:latin typeface="Arimo Bold"/>
                <a:ea typeface="Arimo Bold"/>
                <a:cs typeface="Arimo Bold"/>
                <a:sym typeface="Arimo Bold"/>
              </a:rPr>
              <a:t>PREVIOUSLY IMPLEMENTED FUNCTIONALITIES</a:t>
            </a:r>
          </a:p>
        </p:txBody>
      </p:sp>
    </p:spTree>
  </p:cSld>
  <p:clrMapOvr>
    <a:masterClrMapping/>
  </p:clrMapOvr>
  <p:transition spd="slow">
    <p:fad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7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00100"/>
            <a:ext cx="18288000" cy="11887200"/>
          </a:xfrm>
          <a:custGeom>
            <a:avLst/>
            <a:gdLst/>
            <a:ahLst/>
            <a:cxnLst/>
            <a:rect r="r" b="b" t="t" l="l"/>
            <a:pathLst>
              <a:path h="11887200" w="18288000">
                <a:moveTo>
                  <a:pt x="0" y="0"/>
                </a:moveTo>
                <a:lnTo>
                  <a:pt x="18288000" y="0"/>
                </a:lnTo>
                <a:lnTo>
                  <a:pt x="18288000" y="11887200"/>
                </a:lnTo>
                <a:lnTo>
                  <a:pt x="0" y="11887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1593857" y="520656"/>
            <a:ext cx="9411900" cy="1130700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4" id="4"/>
          <p:cNvSpPr/>
          <p:nvPr/>
        </p:nvSpPr>
        <p:spPr>
          <a:xfrm>
            <a:off x="12332557" y="1264006"/>
            <a:ext cx="8318100" cy="1251300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5" id="5"/>
          <p:cNvSpPr/>
          <p:nvPr/>
        </p:nvSpPr>
        <p:spPr>
          <a:xfrm rot="280235">
            <a:off x="-4061365" y="7176451"/>
            <a:ext cx="9464930" cy="0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6" id="6"/>
          <p:cNvSpPr/>
          <p:nvPr/>
        </p:nvSpPr>
        <p:spPr>
          <a:xfrm rot="513294">
            <a:off x="-3467745" y="7990901"/>
            <a:ext cx="8411691" cy="0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489992" y="246384"/>
            <a:ext cx="17797980" cy="7809484"/>
          </a:xfrm>
          <a:custGeom>
            <a:avLst/>
            <a:gdLst/>
            <a:ahLst/>
            <a:cxnLst/>
            <a:rect r="r" b="b" t="t" l="l"/>
            <a:pathLst>
              <a:path h="7809484" w="17797980">
                <a:moveTo>
                  <a:pt x="0" y="0"/>
                </a:moveTo>
                <a:lnTo>
                  <a:pt x="17797980" y="0"/>
                </a:lnTo>
                <a:lnTo>
                  <a:pt x="17797980" y="7809484"/>
                </a:lnTo>
                <a:lnTo>
                  <a:pt x="0" y="78094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7359362" y="9509851"/>
            <a:ext cx="599659" cy="59965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66C98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9"/>
                </a:lnSpc>
              </a:pPr>
              <a:r>
                <a:rPr lang="en-US" b="true" sz="1999">
                  <a:solidFill>
                    <a:srgbClr val="FFFFFF"/>
                  </a:solidFill>
                  <a:latin typeface="Lato Bold"/>
                  <a:ea typeface="Lato Bold"/>
                  <a:cs typeface="Lato Bold"/>
                  <a:sym typeface="Lato Bold"/>
                </a:rPr>
                <a:t>6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36238" y="2323939"/>
            <a:ext cx="16015525" cy="7347820"/>
            <a:chOff x="0" y="0"/>
            <a:chExt cx="21354033" cy="979709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88" y="0"/>
              <a:ext cx="10206990" cy="4490720"/>
            </a:xfrm>
            <a:custGeom>
              <a:avLst/>
              <a:gdLst/>
              <a:ahLst/>
              <a:cxnLst/>
              <a:rect r="r" b="b" t="t" l="l"/>
              <a:pathLst>
                <a:path h="4490720" w="10206990">
                  <a:moveTo>
                    <a:pt x="0" y="0"/>
                  </a:moveTo>
                  <a:lnTo>
                    <a:pt x="10206990" y="0"/>
                  </a:lnTo>
                  <a:lnTo>
                    <a:pt x="10206990" y="4490720"/>
                  </a:lnTo>
                  <a:lnTo>
                    <a:pt x="0" y="44907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-9209" b="-14493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5305940"/>
              <a:ext cx="10207165" cy="4491153"/>
            </a:xfrm>
            <a:custGeom>
              <a:avLst/>
              <a:gdLst/>
              <a:ahLst/>
              <a:cxnLst/>
              <a:rect r="r" b="b" t="t" l="l"/>
              <a:pathLst>
                <a:path h="4491153" w="10207165">
                  <a:moveTo>
                    <a:pt x="0" y="0"/>
                  </a:moveTo>
                  <a:lnTo>
                    <a:pt x="10207165" y="0"/>
                  </a:lnTo>
                  <a:lnTo>
                    <a:pt x="10207165" y="4491153"/>
                  </a:lnTo>
                  <a:lnTo>
                    <a:pt x="0" y="44911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11147043" y="0"/>
              <a:ext cx="10206990" cy="4490720"/>
            </a:xfrm>
            <a:custGeom>
              <a:avLst/>
              <a:gdLst/>
              <a:ahLst/>
              <a:cxnLst/>
              <a:rect r="r" b="b" t="t" l="l"/>
              <a:pathLst>
                <a:path h="4490720" w="10206990">
                  <a:moveTo>
                    <a:pt x="0" y="0"/>
                  </a:moveTo>
                  <a:lnTo>
                    <a:pt x="10206990" y="0"/>
                  </a:lnTo>
                  <a:lnTo>
                    <a:pt x="10206990" y="4490720"/>
                  </a:lnTo>
                  <a:lnTo>
                    <a:pt x="0" y="44907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-180" r="0" b="-679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11147043" y="5305940"/>
              <a:ext cx="10206990" cy="4490720"/>
            </a:xfrm>
            <a:custGeom>
              <a:avLst/>
              <a:gdLst/>
              <a:ahLst/>
              <a:cxnLst/>
              <a:rect r="r" b="b" t="t" l="l"/>
              <a:pathLst>
                <a:path h="4490720" w="10206990">
                  <a:moveTo>
                    <a:pt x="0" y="0"/>
                  </a:moveTo>
                  <a:lnTo>
                    <a:pt x="10206990" y="0"/>
                  </a:lnTo>
                  <a:lnTo>
                    <a:pt x="10206990" y="4490720"/>
                  </a:lnTo>
                  <a:lnTo>
                    <a:pt x="0" y="44907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-1118" t="-563" r="0" b="-563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531425" y="952900"/>
            <a:ext cx="15225150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39"/>
              </a:lnSpc>
              <a:spcBef>
                <a:spcPct val="0"/>
              </a:spcBef>
            </a:pPr>
            <a:r>
              <a:rPr lang="en-US" b="true" sz="4699">
                <a:solidFill>
                  <a:srgbClr val="566C98"/>
                </a:solidFill>
                <a:latin typeface="Arimo Bold"/>
                <a:ea typeface="Arimo Bold"/>
                <a:cs typeface="Arimo Bold"/>
                <a:sym typeface="Arimo Bold"/>
              </a:rPr>
              <a:t>PREVIOUSLY IMPLEMENTED FUNCTIONALITIES</a:t>
            </a:r>
          </a:p>
        </p:txBody>
      </p:sp>
    </p:spTree>
  </p:cSld>
  <p:clrMapOvr>
    <a:masterClrMapping/>
  </p:clrMapOvr>
  <p:transition spd="slow">
    <p:fade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7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00100"/>
            <a:ext cx="18288000" cy="11887200"/>
          </a:xfrm>
          <a:custGeom>
            <a:avLst/>
            <a:gdLst/>
            <a:ahLst/>
            <a:cxnLst/>
            <a:rect r="r" b="b" t="t" l="l"/>
            <a:pathLst>
              <a:path h="11887200" w="18288000">
                <a:moveTo>
                  <a:pt x="0" y="0"/>
                </a:moveTo>
                <a:lnTo>
                  <a:pt x="18288000" y="0"/>
                </a:lnTo>
                <a:lnTo>
                  <a:pt x="18288000" y="11887200"/>
                </a:lnTo>
                <a:lnTo>
                  <a:pt x="0" y="11887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1593857" y="520656"/>
            <a:ext cx="9411900" cy="1130700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4" id="4"/>
          <p:cNvSpPr/>
          <p:nvPr/>
        </p:nvSpPr>
        <p:spPr>
          <a:xfrm>
            <a:off x="12332557" y="1264006"/>
            <a:ext cx="8318100" cy="1251300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5" id="5"/>
          <p:cNvSpPr/>
          <p:nvPr/>
        </p:nvSpPr>
        <p:spPr>
          <a:xfrm rot="280235">
            <a:off x="-4061365" y="7176451"/>
            <a:ext cx="9464930" cy="0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6" id="6"/>
          <p:cNvSpPr/>
          <p:nvPr/>
        </p:nvSpPr>
        <p:spPr>
          <a:xfrm rot="513294">
            <a:off x="-3467745" y="7990901"/>
            <a:ext cx="8411691" cy="0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489992" y="246384"/>
            <a:ext cx="17797980" cy="7809484"/>
          </a:xfrm>
          <a:custGeom>
            <a:avLst/>
            <a:gdLst/>
            <a:ahLst/>
            <a:cxnLst/>
            <a:rect r="r" b="b" t="t" l="l"/>
            <a:pathLst>
              <a:path h="7809484" w="17797980">
                <a:moveTo>
                  <a:pt x="0" y="0"/>
                </a:moveTo>
                <a:lnTo>
                  <a:pt x="17797980" y="0"/>
                </a:lnTo>
                <a:lnTo>
                  <a:pt x="17797980" y="7809484"/>
                </a:lnTo>
                <a:lnTo>
                  <a:pt x="0" y="78094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7359362" y="9509851"/>
            <a:ext cx="599659" cy="59965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66C98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9"/>
                </a:lnSpc>
              </a:pPr>
              <a:r>
                <a:rPr lang="en-US" b="true" sz="1999">
                  <a:solidFill>
                    <a:srgbClr val="FFFFFF"/>
                  </a:solidFill>
                  <a:latin typeface="Lato Bold"/>
                  <a:ea typeface="Lato Bold"/>
                  <a:cs typeface="Lato Bold"/>
                  <a:sym typeface="Lato Bold"/>
                </a:rPr>
                <a:t>7</a:t>
              </a:r>
            </a:p>
          </p:txBody>
        </p:sp>
      </p:grpSp>
      <p:pic>
        <p:nvPicPr>
          <p:cNvPr name="Picture 11" id="11">
            <a:hlinkClick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2560320" y="1879910"/>
            <a:ext cx="13167360" cy="8229600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1531425" y="952900"/>
            <a:ext cx="15727875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39"/>
              </a:lnSpc>
              <a:spcBef>
                <a:spcPct val="0"/>
              </a:spcBef>
            </a:pPr>
            <a:r>
              <a:rPr lang="en-US" b="true" sz="4699">
                <a:solidFill>
                  <a:srgbClr val="566C98"/>
                </a:solidFill>
                <a:latin typeface="Arimo Bold"/>
                <a:ea typeface="Arimo Bold"/>
                <a:cs typeface="Arimo Bold"/>
                <a:sym typeface="Arimo Bold"/>
              </a:rPr>
              <a:t>NEWLY IMPLEMENTED FUNCTIONALITIES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31425" y="1617745"/>
            <a:ext cx="17797980" cy="615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30"/>
              </a:lnSpc>
              <a:spcBef>
                <a:spcPct val="0"/>
              </a:spcBef>
            </a:pPr>
            <a:r>
              <a:rPr lang="en-US" b="true" sz="3500" strike="noStrike" u="non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Video demo - Blocked accounts on your timeline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7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00100"/>
            <a:ext cx="18288000" cy="11887200"/>
          </a:xfrm>
          <a:custGeom>
            <a:avLst/>
            <a:gdLst/>
            <a:ahLst/>
            <a:cxnLst/>
            <a:rect r="r" b="b" t="t" l="l"/>
            <a:pathLst>
              <a:path h="11887200" w="18288000">
                <a:moveTo>
                  <a:pt x="0" y="0"/>
                </a:moveTo>
                <a:lnTo>
                  <a:pt x="18288000" y="0"/>
                </a:lnTo>
                <a:lnTo>
                  <a:pt x="18288000" y="11887200"/>
                </a:lnTo>
                <a:lnTo>
                  <a:pt x="0" y="11887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1593857" y="520656"/>
            <a:ext cx="9411900" cy="1130700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4" id="4"/>
          <p:cNvSpPr/>
          <p:nvPr/>
        </p:nvSpPr>
        <p:spPr>
          <a:xfrm>
            <a:off x="12332557" y="1264006"/>
            <a:ext cx="8318100" cy="1251300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5" id="5"/>
          <p:cNvSpPr/>
          <p:nvPr/>
        </p:nvSpPr>
        <p:spPr>
          <a:xfrm rot="280235">
            <a:off x="-4061365" y="7176451"/>
            <a:ext cx="9464930" cy="0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6" id="6"/>
          <p:cNvSpPr/>
          <p:nvPr/>
        </p:nvSpPr>
        <p:spPr>
          <a:xfrm rot="513294">
            <a:off x="-3467745" y="7990901"/>
            <a:ext cx="8411691" cy="0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489992" y="246384"/>
            <a:ext cx="17797980" cy="7809484"/>
          </a:xfrm>
          <a:custGeom>
            <a:avLst/>
            <a:gdLst/>
            <a:ahLst/>
            <a:cxnLst/>
            <a:rect r="r" b="b" t="t" l="l"/>
            <a:pathLst>
              <a:path h="7809484" w="17797980">
                <a:moveTo>
                  <a:pt x="0" y="0"/>
                </a:moveTo>
                <a:lnTo>
                  <a:pt x="17797980" y="0"/>
                </a:lnTo>
                <a:lnTo>
                  <a:pt x="17797980" y="7809484"/>
                </a:lnTo>
                <a:lnTo>
                  <a:pt x="0" y="78094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7359362" y="9509851"/>
            <a:ext cx="599659" cy="59965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66C98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9"/>
                </a:lnSpc>
              </a:pPr>
              <a:r>
                <a:rPr lang="en-US" b="true" sz="1999">
                  <a:solidFill>
                    <a:srgbClr val="FFFFFF"/>
                  </a:solidFill>
                  <a:latin typeface="Lato Bold"/>
                  <a:ea typeface="Lato Bold"/>
                  <a:cs typeface="Lato Bold"/>
                  <a:sym typeface="Lato Bold"/>
                </a:rPr>
                <a:t>8</a:t>
              </a:r>
            </a:p>
          </p:txBody>
        </p:sp>
      </p:grpSp>
      <p:pic>
        <p:nvPicPr>
          <p:cNvPr name="Picture 11" id="11">
            <a:hlinkClick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1828800" y="1879910"/>
            <a:ext cx="14630400" cy="8229600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1531425" y="952900"/>
            <a:ext cx="15727875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39"/>
              </a:lnSpc>
              <a:spcBef>
                <a:spcPct val="0"/>
              </a:spcBef>
            </a:pPr>
            <a:r>
              <a:rPr lang="en-US" b="true" sz="4699">
                <a:solidFill>
                  <a:srgbClr val="566C98"/>
                </a:solidFill>
                <a:latin typeface="Arimo Bold"/>
                <a:ea typeface="Arimo Bold"/>
                <a:cs typeface="Arimo Bold"/>
                <a:sym typeface="Arimo Bold"/>
              </a:rPr>
              <a:t>NEWLY IMPLEMENTED FUNCTIONALITIES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31425" y="1617745"/>
            <a:ext cx="17797980" cy="615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30"/>
              </a:lnSpc>
              <a:spcBef>
                <a:spcPct val="0"/>
              </a:spcBef>
            </a:pPr>
            <a:r>
              <a:rPr lang="en-US" b="true" sz="3500" strike="noStrike" u="non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Video demo - New</a:t>
            </a:r>
            <a:r>
              <a:rPr lang="en-US" b="true" sz="3500" strike="noStrike" u="non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 Admin Features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7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00100"/>
            <a:ext cx="18288000" cy="11887200"/>
          </a:xfrm>
          <a:custGeom>
            <a:avLst/>
            <a:gdLst/>
            <a:ahLst/>
            <a:cxnLst/>
            <a:rect r="r" b="b" t="t" l="l"/>
            <a:pathLst>
              <a:path h="11887200" w="18288000">
                <a:moveTo>
                  <a:pt x="0" y="0"/>
                </a:moveTo>
                <a:lnTo>
                  <a:pt x="18288000" y="0"/>
                </a:lnTo>
                <a:lnTo>
                  <a:pt x="18288000" y="11887200"/>
                </a:lnTo>
                <a:lnTo>
                  <a:pt x="0" y="11887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1593857" y="520656"/>
            <a:ext cx="9411900" cy="1130700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4" id="4"/>
          <p:cNvSpPr/>
          <p:nvPr/>
        </p:nvSpPr>
        <p:spPr>
          <a:xfrm>
            <a:off x="12332557" y="1264006"/>
            <a:ext cx="8318100" cy="1251300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5" id="5"/>
          <p:cNvSpPr/>
          <p:nvPr/>
        </p:nvSpPr>
        <p:spPr>
          <a:xfrm rot="280235">
            <a:off x="-4061365" y="7176451"/>
            <a:ext cx="9464930" cy="0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6" id="6"/>
          <p:cNvSpPr/>
          <p:nvPr/>
        </p:nvSpPr>
        <p:spPr>
          <a:xfrm rot="513294">
            <a:off x="-3467745" y="7990901"/>
            <a:ext cx="8411691" cy="0"/>
          </a:xfrm>
          <a:prstGeom prst="line">
            <a:avLst/>
          </a:prstGeom>
          <a:ln cap="rnd" w="19050">
            <a:solidFill>
              <a:srgbClr val="45818E">
                <a:alpha val="40000"/>
              </a:srgbClr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490020" y="246384"/>
            <a:ext cx="17797980" cy="7809484"/>
          </a:xfrm>
          <a:custGeom>
            <a:avLst/>
            <a:gdLst/>
            <a:ahLst/>
            <a:cxnLst/>
            <a:rect r="r" b="b" t="t" l="l"/>
            <a:pathLst>
              <a:path h="7809484" w="17797980">
                <a:moveTo>
                  <a:pt x="0" y="0"/>
                </a:moveTo>
                <a:lnTo>
                  <a:pt x="17797980" y="0"/>
                </a:lnTo>
                <a:lnTo>
                  <a:pt x="17797980" y="7809484"/>
                </a:lnTo>
                <a:lnTo>
                  <a:pt x="0" y="78094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7359362" y="9509851"/>
            <a:ext cx="599659" cy="59965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66C98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9"/>
                </a:lnSpc>
              </a:pPr>
              <a:r>
                <a:rPr lang="en-US" b="true" sz="1999">
                  <a:solidFill>
                    <a:srgbClr val="FFFFFF"/>
                  </a:solidFill>
                  <a:latin typeface="Lato Bold"/>
                  <a:ea typeface="Lato Bold"/>
                  <a:cs typeface="Lato Bold"/>
                  <a:sym typeface="Lato Bold"/>
                </a:rPr>
                <a:t>9</a:t>
              </a:r>
            </a:p>
          </p:txBody>
        </p:sp>
      </p:grpSp>
      <p:pic>
        <p:nvPicPr>
          <p:cNvPr name="Picture 11" id="11">
            <a:hlinkClick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2560320" y="1911115"/>
            <a:ext cx="13167360" cy="8229600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1531425" y="952900"/>
            <a:ext cx="15727875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39"/>
              </a:lnSpc>
              <a:spcBef>
                <a:spcPct val="0"/>
              </a:spcBef>
            </a:pPr>
            <a:r>
              <a:rPr lang="en-US" b="true" sz="4699">
                <a:solidFill>
                  <a:srgbClr val="566C98"/>
                </a:solidFill>
                <a:latin typeface="Arimo Bold"/>
                <a:ea typeface="Arimo Bold"/>
                <a:cs typeface="Arimo Bold"/>
                <a:sym typeface="Arimo Bold"/>
              </a:rPr>
              <a:t>NEWLY IMPLEMENTED FUNCTIONALITIES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31425" y="1617745"/>
            <a:ext cx="17797980" cy="615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30"/>
              </a:lnSpc>
              <a:spcBef>
                <a:spcPct val="0"/>
              </a:spcBef>
            </a:pPr>
            <a:r>
              <a:rPr lang="en-US" b="true" sz="3500" strike="noStrike" u="non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Video demo - Instagram Transition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DAGmpx7Jsuw</dc:identifier>
  <dcterms:modified xsi:type="dcterms:W3CDTF">2011-08-01T06:04:30Z</dcterms:modified>
  <cp:revision>1</cp:revision>
  <dc:title>Checkpoint2_BotBlocker_presentation</dc:title>
</cp:coreProperties>
</file>

<file path=docProps/thumbnail.jpeg>
</file>